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6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57" r:id="rId15"/>
    <p:sldId id="271" r:id="rId16"/>
    <p:sldId id="275" r:id="rId17"/>
    <p:sldId id="276" r:id="rId18"/>
    <p:sldId id="272" r:id="rId19"/>
    <p:sldId id="273" r:id="rId20"/>
    <p:sldId id="274" r:id="rId21"/>
    <p:sldId id="277" r:id="rId22"/>
    <p:sldId id="278" r:id="rId23"/>
    <p:sldId id="279" r:id="rId24"/>
    <p:sldId id="268" r:id="rId25"/>
  </p:sldIdLst>
  <p:sldSz cx="12190413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udyakov, Nikolaj" initials="KN" lastIdx="24" clrIdx="0">
    <p:extLst>
      <p:ext uri="{19B8F6BF-5375-455C-9EA6-DF929625EA0E}">
        <p15:presenceInfo xmlns:p15="http://schemas.microsoft.com/office/powerpoint/2012/main" userId="Khudyakov, Nikolaj" providerId="None"/>
      </p:ext>
    </p:extLst>
  </p:cmAuthor>
  <p:cmAuthor id="2" name="Степанов Артем Сергеевич" initials="САС" lastIdx="4" clrIdx="1">
    <p:extLst>
      <p:ext uri="{19B8F6BF-5375-455C-9EA6-DF929625EA0E}">
        <p15:presenceInfo xmlns:p15="http://schemas.microsoft.com/office/powerpoint/2012/main" userId="S-1-5-21-1880274432-2666404260-1303620870-7738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33C"/>
    <a:srgbClr val="C49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03" autoAdjust="0"/>
  </p:normalViewPr>
  <p:slideViewPr>
    <p:cSldViewPr>
      <p:cViewPr varScale="1">
        <p:scale>
          <a:sx n="106" d="100"/>
          <a:sy n="106" d="100"/>
        </p:scale>
        <p:origin x="756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B07A8-F109-471A-8D43-F496FE04F976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17AD0-AB2E-42F2-842F-563D6512C6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616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17AD0-AB2E-42F2-842F-563D6512C6A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78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8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image" Target="../media/image7.jp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6.jpeg"/><Relationship Id="rId7" Type="http://schemas.openxmlformats.org/officeDocument/2006/relationships/image" Target="../media/image6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3502918" y="4365104"/>
            <a:ext cx="5544616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100" b="1" dirty="0">
                <a:solidFill>
                  <a:schemeClr val="tx1"/>
                </a:solidFill>
                <a:latin typeface="Myriad Pro" pitchFamily="34" charset="0"/>
              </a:rPr>
              <a:t>ЛЕКЦИОННОЕ ЗАНЯТИЕ</a:t>
            </a:r>
          </a:p>
        </p:txBody>
      </p:sp>
      <p:pic>
        <p:nvPicPr>
          <p:cNvPr id="1027" name="Picture 3" descr="D:\Ася\2 Проекты в работе\Лукойл\Презентация Масла для Автошколы\Инфографика\PNG\лого-белый-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90" y="260648"/>
            <a:ext cx="1944217" cy="65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725501" y="4941168"/>
            <a:ext cx="9289032" cy="1089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D2233C"/>
                </a:solidFill>
                <a:cs typeface="Arial" panose="020B0604020202020204" pitchFamily="34" charset="0"/>
              </a:rPr>
              <a:t>МОТОРНЫЕ МАСЛА </a:t>
            </a:r>
            <a:r>
              <a:rPr lang="ru-RU" sz="4000" b="1" dirty="0">
                <a:solidFill>
                  <a:srgbClr val="D2233C"/>
                </a:solidFill>
                <a:latin typeface="+mn-lt"/>
                <a:cs typeface="Arial" panose="020B0604020202020204" pitchFamily="34" charset="0"/>
              </a:rPr>
              <a:t>И ТЕХНИЧЕСКИЕ ЖИДКОСТИ</a:t>
            </a:r>
          </a:p>
        </p:txBody>
      </p:sp>
    </p:spTree>
    <p:extLst>
      <p:ext uri="{BB962C8B-B14F-4D97-AF65-F5344CB8AC3E}">
        <p14:creationId xmlns:p14="http://schemas.microsoft.com/office/powerpoint/2010/main" val="2416139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Ася\2 Проекты в работе\Лукойл\Презентация Масла для Автошколы\Инфографика\PNG\плашка-красная-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662" y="1966665"/>
            <a:ext cx="9394825" cy="103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934966" y="18448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3286894" y="3212976"/>
            <a:ext cx="7848872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sz="1800" dirty="0"/>
              <a:t>показатель температурных пределов работоспособности моторного масла</a:t>
            </a:r>
          </a:p>
          <a:p>
            <a:pPr marL="0" lvl="0" indent="0">
              <a:buNone/>
            </a:pPr>
            <a:endParaRPr lang="ru-RU" sz="1100" dirty="0">
              <a:latin typeface="Myriad Pro" pitchFamily="34" charset="0"/>
            </a:endParaRPr>
          </a:p>
          <a:p>
            <a:pPr marL="0" indent="0">
              <a:buNone/>
            </a:pPr>
            <a:r>
              <a:rPr lang="ru-RU" sz="1800" dirty="0"/>
              <a:t>значение температуры по Цельсию, при которой масло теряет текучесть, то есть застывает, становится неподвижным</a:t>
            </a:r>
          </a:p>
          <a:p>
            <a:pPr marL="0" indent="0">
              <a:buNone/>
            </a:pPr>
            <a:endParaRPr lang="ru-RU" sz="2600" dirty="0"/>
          </a:p>
          <a:p>
            <a:pPr marL="0" indent="0">
              <a:buNone/>
            </a:pPr>
            <a:r>
              <a:rPr lang="ru-RU" sz="1800" dirty="0"/>
              <a:t>показатель наличия присадок в масле, которые имеют в составе органические соединения металлов </a:t>
            </a:r>
          </a:p>
          <a:p>
            <a:pPr marL="0" lvl="0" indent="0">
              <a:buNone/>
            </a:pPr>
            <a:endParaRPr lang="ru-RU" sz="1800" dirty="0">
              <a:latin typeface="Myriad Pro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070870" y="3140968"/>
            <a:ext cx="0" cy="3024336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дзаголовок 2"/>
          <p:cNvSpPr txBox="1">
            <a:spLocks/>
          </p:cNvSpPr>
          <p:nvPr/>
        </p:nvSpPr>
        <p:spPr>
          <a:xfrm>
            <a:off x="964104" y="2099299"/>
            <a:ext cx="10099654" cy="8976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chemeClr val="bg1"/>
                </a:solidFill>
                <a:latin typeface="Myriad Pro" pitchFamily="34" charset="0"/>
              </a:rPr>
              <a:t>Качество масла оценивается </a:t>
            </a:r>
            <a:r>
              <a:rPr lang="ru-RU" sz="2400" b="1" dirty="0">
                <a:solidFill>
                  <a:schemeClr val="bg1"/>
                </a:solidFill>
                <a:latin typeface="Myriad Pro" pitchFamily="34" charset="0"/>
              </a:rPr>
              <a:t>по нескольким параметрам</a:t>
            </a:r>
            <a:r>
              <a:rPr lang="ru-RU" sz="2400" dirty="0">
                <a:solidFill>
                  <a:schemeClr val="bg1"/>
                </a:solidFill>
                <a:latin typeface="Myriad Pro" pitchFamily="34" charset="0"/>
              </a:rPr>
              <a:t>.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400" dirty="0">
                <a:solidFill>
                  <a:schemeClr val="bg1"/>
                </a:solidFill>
                <a:latin typeface="Myriad Pro" pitchFamily="34" charset="0"/>
              </a:rPr>
              <a:t>Основные из них: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774726" y="1294477"/>
            <a:ext cx="8640960" cy="622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Myriad Pro" pitchFamily="34" charset="0"/>
              </a:rPr>
              <a:t>СВОЙСТВА МОТОРНЫХ МАСЕЛ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94605" y="3206416"/>
            <a:ext cx="2302887" cy="495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b="1" dirty="0">
                <a:solidFill>
                  <a:srgbClr val="D2233C"/>
                </a:solidFill>
                <a:latin typeface="Myriad Pro" pitchFamily="34" charset="0"/>
              </a:rPr>
              <a:t>КЛАСС ВЯЗКОСТИ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94605" y="3933056"/>
            <a:ext cx="2302887" cy="779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b="1" dirty="0">
                <a:solidFill>
                  <a:srgbClr val="D2233C"/>
                </a:solidFill>
                <a:latin typeface="Myriad Pro" pitchFamily="34" charset="0"/>
              </a:rPr>
              <a:t>ТЕМПЕРАТУРА</a:t>
            </a:r>
          </a:p>
          <a:p>
            <a:pPr algn="r"/>
            <a:r>
              <a:rPr lang="ru-RU" sz="1800" b="1" dirty="0">
                <a:solidFill>
                  <a:srgbClr val="D2233C"/>
                </a:solidFill>
                <a:latin typeface="Myriad Pro" pitchFamily="34" charset="0"/>
              </a:rPr>
              <a:t>ЗАСТЫВАНИЯ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688427" y="4809508"/>
            <a:ext cx="2302887" cy="1283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b="1" dirty="0">
                <a:solidFill>
                  <a:srgbClr val="D2233C"/>
                </a:solidFill>
                <a:latin typeface="Myriad Pro" pitchFamily="34" charset="0"/>
              </a:rPr>
              <a:t>СУЛЬФАТНАЯ</a:t>
            </a:r>
          </a:p>
          <a:p>
            <a:pPr algn="r"/>
            <a:r>
              <a:rPr lang="ru-RU" sz="1800" b="1" dirty="0">
                <a:solidFill>
                  <a:srgbClr val="D2233C"/>
                </a:solidFill>
                <a:latin typeface="Myriad Pro" pitchFamily="34" charset="0"/>
              </a:rPr>
              <a:t>ЗОЛЬНОСТЬ</a:t>
            </a:r>
          </a:p>
          <a:p>
            <a:pPr algn="r"/>
            <a:r>
              <a:rPr lang="ru-RU" sz="1800" b="1" dirty="0">
                <a:solidFill>
                  <a:srgbClr val="D2233C"/>
                </a:solidFill>
                <a:latin typeface="Myriad Pro" pitchFamily="34" charset="0"/>
              </a:rPr>
              <a:t>МОТОРНОГО</a:t>
            </a:r>
          </a:p>
          <a:p>
            <a:pPr algn="r"/>
            <a:r>
              <a:rPr lang="ru-RU" sz="1800" b="1" dirty="0">
                <a:solidFill>
                  <a:srgbClr val="D2233C"/>
                </a:solidFill>
                <a:latin typeface="Myriad Pro" pitchFamily="34" charset="0"/>
              </a:rPr>
              <a:t>МАСЛА</a:t>
            </a:r>
          </a:p>
        </p:txBody>
      </p:sp>
      <p:pic>
        <p:nvPicPr>
          <p:cNvPr id="15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286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6843604" y="1229228"/>
            <a:ext cx="4364169" cy="612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Myriad Pro" pitchFamily="34" charset="0"/>
              </a:rPr>
              <a:t>ЗИМНИЕ КЛАССЫ ВЯЗКОСТИ</a:t>
            </a:r>
          </a:p>
        </p:txBody>
      </p:sp>
      <p:pic>
        <p:nvPicPr>
          <p:cNvPr id="7170" name="Picture 2" descr="D:\Ася\2 Проекты в работе\Лукойл\Презентация Масла для Автошколы\Инфографика\PNG\зимний-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469"/>
            <a:ext cx="5353051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одзаголовок 2"/>
          <p:cNvSpPr txBox="1">
            <a:spLocks/>
          </p:cNvSpPr>
          <p:nvPr/>
        </p:nvSpPr>
        <p:spPr>
          <a:xfrm>
            <a:off x="4006974" y="2156124"/>
            <a:ext cx="7488832" cy="4009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dirty="0">
                <a:latin typeface="Myriad Pro" pitchFamily="34" charset="0"/>
              </a:rPr>
              <a:t>Характеризуют вязкостные свойства</a:t>
            </a: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dirty="0">
                <a:latin typeface="Myriad Pro" pitchFamily="34" charset="0"/>
              </a:rPr>
              <a:t> масла </a:t>
            </a:r>
            <a:r>
              <a:rPr lang="ru-RU" sz="2400" b="1" dirty="0">
                <a:latin typeface="Myriad Pro" pitchFamily="34" charset="0"/>
              </a:rPr>
              <a:t>при отрицательных температурах</a:t>
            </a: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b="1" dirty="0">
                <a:latin typeface="Myriad Pro" pitchFamily="34" charset="0"/>
              </a:rPr>
              <a:t> </a:t>
            </a:r>
            <a:r>
              <a:rPr lang="ru-RU" sz="2400" dirty="0">
                <a:latin typeface="Myriad Pro" pitchFamily="34" charset="0"/>
              </a:rPr>
              <a:t>и определяют предельные значения этого показателя для каждого класса </a:t>
            </a: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dirty="0">
                <a:latin typeface="Myriad Pro" pitchFamily="34" charset="0"/>
              </a:rPr>
              <a:t>вязкости масла.</a:t>
            </a: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endParaRPr lang="ru-RU" sz="2400" dirty="0">
              <a:latin typeface="Myriad Pro" pitchFamily="34" charset="0"/>
            </a:endParaRP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dirty="0">
                <a:latin typeface="Myriad Pro" pitchFamily="34" charset="0"/>
              </a:rPr>
              <a:t>В записи типа </a:t>
            </a:r>
            <a:r>
              <a:rPr lang="ru-RU" sz="2400" b="1" dirty="0">
                <a:latin typeface="Myriad Pro" pitchFamily="34" charset="0"/>
              </a:rPr>
              <a:t>SAE 5W </a:t>
            </a:r>
            <a:r>
              <a:rPr lang="ru-RU" sz="2400" dirty="0">
                <a:latin typeface="Myriad Pro" pitchFamily="34" charset="0"/>
              </a:rPr>
              <a:t>буква W (</a:t>
            </a:r>
            <a:r>
              <a:rPr lang="ru-RU" sz="2400" dirty="0" err="1">
                <a:latin typeface="Myriad Pro" pitchFamily="34" charset="0"/>
              </a:rPr>
              <a:t>winter</a:t>
            </a:r>
            <a:r>
              <a:rPr lang="ru-RU" sz="2400" dirty="0">
                <a:latin typeface="Myriad Pro" pitchFamily="34" charset="0"/>
              </a:rPr>
              <a:t>) указывает, что моторное масло пригодно для эксплуатации </a:t>
            </a: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dirty="0">
                <a:latin typeface="Myriad Pro" pitchFamily="34" charset="0"/>
              </a:rPr>
              <a:t>в зимнее время года. Для каждого из «зимних» классов SAE нормирует два показателя вязкости: </a:t>
            </a:r>
            <a:r>
              <a:rPr lang="ru-RU" sz="2400" b="1" dirty="0" err="1">
                <a:latin typeface="Myriad Pro" pitchFamily="34" charset="0"/>
              </a:rPr>
              <a:t>проворачиваемость</a:t>
            </a:r>
            <a:r>
              <a:rPr lang="ru-RU" sz="2400" b="1" dirty="0">
                <a:latin typeface="Myriad Pro" pitchFamily="34" charset="0"/>
              </a:rPr>
              <a:t> </a:t>
            </a:r>
            <a:r>
              <a:rPr lang="ru-RU" sz="2400" b="1" dirty="0" err="1">
                <a:latin typeface="Myriad Pro" pitchFamily="34" charset="0"/>
              </a:rPr>
              <a:t>коленвала</a:t>
            </a:r>
            <a:r>
              <a:rPr lang="ru-RU" sz="2400" b="1" dirty="0">
                <a:latin typeface="Myriad Pro" pitchFamily="34" charset="0"/>
              </a:rPr>
              <a:t> и </a:t>
            </a:r>
            <a:r>
              <a:rPr lang="ru-RU" sz="2400" b="1" dirty="0" err="1">
                <a:latin typeface="Myriad Pro" pitchFamily="34" charset="0"/>
              </a:rPr>
              <a:t>прокачиваемость</a:t>
            </a:r>
            <a:r>
              <a:rPr lang="ru-RU" sz="2400" b="1" dirty="0">
                <a:latin typeface="Myriad Pro" pitchFamily="34" charset="0"/>
              </a:rPr>
              <a:t> масла.</a:t>
            </a:r>
          </a:p>
        </p:txBody>
      </p:sp>
      <p:pic>
        <p:nvPicPr>
          <p:cNvPr id="6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014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ся\2 Проекты в работе\Лукойл\Презентация Масла для Автошколы\Инфографика\PNG\летний-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" y="1192377"/>
            <a:ext cx="5376863" cy="518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6843604" y="1229228"/>
            <a:ext cx="4868225" cy="612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Myriad Pro" pitchFamily="34" charset="0"/>
              </a:rPr>
              <a:t>ЛЕТНИЕ КЛАССЫ ВЯЗКОСТИ</a:t>
            </a: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4150990" y="2156124"/>
            <a:ext cx="7416824" cy="4009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dirty="0">
                <a:latin typeface="Myriad Pro" pitchFamily="34" charset="0"/>
              </a:rPr>
              <a:t>Принадлежность к классу определяется значением вязкости масла при 100 °С – температуре близкой к реальной для работающего двигателя. </a:t>
            </a: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endParaRPr lang="ru-RU" sz="2400" dirty="0">
              <a:latin typeface="Myriad Pro" pitchFamily="34" charset="0"/>
            </a:endParaRP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b="1" dirty="0">
                <a:latin typeface="Myriad Pro" pitchFamily="34" charset="0"/>
              </a:rPr>
              <a:t>Чем больше цифра класса, тем выше значение показателя вязкости,</a:t>
            </a:r>
            <a:r>
              <a:rPr lang="ru-RU" sz="2400" dirty="0">
                <a:latin typeface="Myriad Pro" pitchFamily="34" charset="0"/>
              </a:rPr>
              <a:t> тем выше несущая способность масляной пленки в условиях</a:t>
            </a: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dirty="0">
                <a:latin typeface="Myriad Pro" pitchFamily="34" charset="0"/>
              </a:rPr>
              <a:t> работы прогретого двигателя.</a:t>
            </a:r>
            <a:endParaRPr lang="ru-RU" sz="2400" b="1" dirty="0">
              <a:latin typeface="Myriad Pro" pitchFamily="34" charset="0"/>
            </a:endParaRPr>
          </a:p>
        </p:txBody>
      </p:sp>
      <p:pic>
        <p:nvPicPr>
          <p:cNvPr id="6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739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Ася\2 Проекты в работе\Лукойл\Презентация Масла для Автошколы\Инфографика\PNG\сезонный-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4119"/>
            <a:ext cx="5376863" cy="518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6311230" y="1229228"/>
            <a:ext cx="5544616" cy="612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Myriad Pro" pitchFamily="34" charset="0"/>
              </a:rPr>
              <a:t>ВСЕСЕЗОННЫЕ КЛАССЫ ВЯЗКОСТИ</a:t>
            </a: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3286894" y="2156124"/>
            <a:ext cx="8208912" cy="4009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dirty="0">
                <a:latin typeface="Myriad Pro" pitchFamily="34" charset="0"/>
              </a:rPr>
              <a:t>Подавляющее большинство моторных</a:t>
            </a: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dirty="0">
                <a:latin typeface="Myriad Pro" pitchFamily="34" charset="0"/>
              </a:rPr>
              <a:t>масел, представленных на рынке, </a:t>
            </a: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b="1" dirty="0">
                <a:latin typeface="Myriad Pro" pitchFamily="34" charset="0"/>
              </a:rPr>
              <a:t>являются всесезонными и имеют</a:t>
            </a: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b="1" dirty="0">
                <a:latin typeface="Myriad Pro" pitchFamily="34" charset="0"/>
              </a:rPr>
              <a:t>двойную маркировку </a:t>
            </a:r>
            <a:r>
              <a:rPr lang="ru-RU" sz="2400" dirty="0">
                <a:latin typeface="Myriad Pro" pitchFamily="34" charset="0"/>
              </a:rPr>
              <a:t>(0W-40, 5W-30 и пр.).</a:t>
            </a: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b="1" dirty="0">
                <a:latin typeface="Myriad Pro" pitchFamily="34" charset="0"/>
              </a:rPr>
              <a:t>                    </a:t>
            </a: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b="1" dirty="0">
                <a:latin typeface="Myriad Pro" pitchFamily="34" charset="0"/>
              </a:rPr>
              <a:t>Всесезонные масла должны</a:t>
            </a: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b="1" dirty="0">
                <a:latin typeface="Myriad Pro" pitchFamily="34" charset="0"/>
              </a:rPr>
              <a:t>соответствовать требованиям и «зимнего»,</a:t>
            </a: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b="1" dirty="0">
                <a:latin typeface="Myriad Pro" pitchFamily="34" charset="0"/>
              </a:rPr>
              <a:t>и «летнего» классов</a:t>
            </a:r>
            <a:r>
              <a:rPr lang="ru-RU" sz="2400" dirty="0">
                <a:latin typeface="Myriad Pro" pitchFamily="34" charset="0"/>
              </a:rPr>
              <a:t>. </a:t>
            </a: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endParaRPr lang="ru-RU" sz="2400" dirty="0">
              <a:latin typeface="Myriad Pro" pitchFamily="34" charset="0"/>
            </a:endParaRP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dirty="0">
                <a:latin typeface="Myriad Pro" pitchFamily="34" charset="0"/>
              </a:rPr>
              <a:t>Если вы видите на этикетке </a:t>
            </a:r>
            <a:r>
              <a:rPr lang="ru-RU" sz="2400" b="1" dirty="0">
                <a:latin typeface="Myriad Pro" pitchFamily="34" charset="0"/>
              </a:rPr>
              <a:t>SAE 5W-40</a:t>
            </a:r>
            <a:r>
              <a:rPr lang="ru-RU" sz="2400" dirty="0">
                <a:latin typeface="Myriad Pro" pitchFamily="34" charset="0"/>
              </a:rPr>
              <a:t>,</a:t>
            </a: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dirty="0">
                <a:latin typeface="Myriad Pro" pitchFamily="34" charset="0"/>
              </a:rPr>
              <a:t>это означает, что данное масло подходит</a:t>
            </a:r>
          </a:p>
          <a:p>
            <a:pPr marL="0" lvl="0" indent="0" algn="r">
              <a:lnSpc>
                <a:spcPts val="2400"/>
              </a:lnSpc>
              <a:spcBef>
                <a:spcPts val="0"/>
              </a:spcBef>
              <a:buNone/>
            </a:pPr>
            <a:r>
              <a:rPr lang="ru-RU" sz="2400" dirty="0">
                <a:latin typeface="Myriad Pro" pitchFamily="34" charset="0"/>
              </a:rPr>
              <a:t>для </a:t>
            </a:r>
            <a:r>
              <a:rPr lang="ru-RU" sz="2400" b="1" dirty="0">
                <a:latin typeface="Myriad Pro" pitchFamily="34" charset="0"/>
              </a:rPr>
              <a:t>круглогодичного использования.</a:t>
            </a:r>
          </a:p>
        </p:txBody>
      </p:sp>
      <p:pic>
        <p:nvPicPr>
          <p:cNvPr id="6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465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Прямоугольник 114"/>
          <p:cNvSpPr/>
          <p:nvPr/>
        </p:nvSpPr>
        <p:spPr>
          <a:xfrm>
            <a:off x="2732919" y="1254036"/>
            <a:ext cx="52930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 136"/>
          <p:cNvSpPr/>
          <p:nvPr/>
        </p:nvSpPr>
        <p:spPr>
          <a:xfrm>
            <a:off x="4177788" y="5445821"/>
            <a:ext cx="57802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 135"/>
          <p:cNvSpPr/>
          <p:nvPr/>
        </p:nvSpPr>
        <p:spPr>
          <a:xfrm>
            <a:off x="3076915" y="5444266"/>
            <a:ext cx="57802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/>
          <p:cNvSpPr/>
          <p:nvPr/>
        </p:nvSpPr>
        <p:spPr>
          <a:xfrm>
            <a:off x="2029904" y="5446090"/>
            <a:ext cx="57802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 133"/>
          <p:cNvSpPr/>
          <p:nvPr/>
        </p:nvSpPr>
        <p:spPr>
          <a:xfrm>
            <a:off x="4175446" y="4529599"/>
            <a:ext cx="57802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рямоугольник 132"/>
          <p:cNvSpPr/>
          <p:nvPr/>
        </p:nvSpPr>
        <p:spPr>
          <a:xfrm>
            <a:off x="3056041" y="4525963"/>
            <a:ext cx="57802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Прямоугольник 131"/>
          <p:cNvSpPr/>
          <p:nvPr/>
        </p:nvSpPr>
        <p:spPr>
          <a:xfrm>
            <a:off x="2016578" y="4525964"/>
            <a:ext cx="57802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130"/>
          <p:cNvSpPr/>
          <p:nvPr/>
        </p:nvSpPr>
        <p:spPr>
          <a:xfrm>
            <a:off x="3076915" y="3571190"/>
            <a:ext cx="57802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рямоугольник 129"/>
          <p:cNvSpPr/>
          <p:nvPr/>
        </p:nvSpPr>
        <p:spPr>
          <a:xfrm>
            <a:off x="2029223" y="3574811"/>
            <a:ext cx="57802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рямоугольник 128"/>
          <p:cNvSpPr/>
          <p:nvPr/>
        </p:nvSpPr>
        <p:spPr>
          <a:xfrm>
            <a:off x="5209284" y="2602238"/>
            <a:ext cx="57802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Прямоугольник 127"/>
          <p:cNvSpPr/>
          <p:nvPr/>
        </p:nvSpPr>
        <p:spPr>
          <a:xfrm>
            <a:off x="4150734" y="2603080"/>
            <a:ext cx="57802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Прямоугольник 126"/>
          <p:cNvSpPr/>
          <p:nvPr/>
        </p:nvSpPr>
        <p:spPr>
          <a:xfrm>
            <a:off x="3089746" y="2597843"/>
            <a:ext cx="57802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Прямоугольник 125"/>
          <p:cNvSpPr/>
          <p:nvPr/>
        </p:nvSpPr>
        <p:spPr>
          <a:xfrm>
            <a:off x="2029223" y="2589494"/>
            <a:ext cx="57802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10462688" y="1253085"/>
            <a:ext cx="578028" cy="660373"/>
          </a:xfrm>
          <a:prstGeom prst="rect">
            <a:avLst/>
          </a:prstGeom>
          <a:solidFill>
            <a:srgbClr val="D22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048109" y="1254036"/>
            <a:ext cx="52930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688611" y="502389"/>
            <a:ext cx="10807195" cy="478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АССОРТИМЕНТ МОТОРНЫХ МАСЕЛ ЛУКОЙЛ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ДЛЯ ЛЕГКОВЫХ АВТОМОБИЛЕЙ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118542" y="1323149"/>
            <a:ext cx="1656184" cy="65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sz="1400" b="1" dirty="0">
                <a:ln w="6600">
                  <a:noFill/>
                  <a:prstDash val="solid"/>
                </a:ln>
                <a:solidFill>
                  <a:srgbClr val="D2233C"/>
                </a:solidFill>
                <a:latin typeface="Myriad Pro" pitchFamily="34" charset="0"/>
              </a:rPr>
              <a:t>GENESIS</a:t>
            </a:r>
          </a:p>
          <a:p>
            <a:pPr algn="r">
              <a:lnSpc>
                <a:spcPct val="110000"/>
              </a:lnSpc>
            </a:pPr>
            <a:r>
              <a:rPr lang="en-US" sz="1400" b="1" dirty="0">
                <a:ln w="6600">
                  <a:noFill/>
                  <a:prstDash val="solid"/>
                </a:ln>
                <a:solidFill>
                  <a:srgbClr val="D2233C"/>
                </a:solidFill>
                <a:latin typeface="Myriad Pro" pitchFamily="34" charset="0"/>
              </a:rPr>
              <a:t>ARMORTECH</a:t>
            </a:r>
            <a:endParaRPr lang="ru-RU" sz="1400" b="1" dirty="0">
              <a:ln w="6600">
                <a:noFill/>
                <a:prstDash val="solid"/>
              </a:ln>
              <a:solidFill>
                <a:srgbClr val="D2233C"/>
              </a:solidFill>
              <a:latin typeface="Myriad Pro" pitchFamily="34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406573" y="2731311"/>
            <a:ext cx="1368153" cy="675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 defTabSz="1038713">
              <a:spcBef>
                <a:spcPts val="0"/>
              </a:spcBef>
              <a:defRPr/>
            </a:pPr>
            <a:r>
              <a:rPr lang="en-US" sz="1400" b="1" dirty="0">
                <a:ln w="6600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Myriad Pro" pitchFamily="34" charset="0"/>
              </a:rPr>
              <a:t>GENESIS UNIVERSAL</a:t>
            </a:r>
            <a:endParaRPr lang="ru-RU" sz="1400" b="1" dirty="0">
              <a:ln w="6600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latin typeface="Myriad Pro" pitchFamily="34" charset="0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405936" y="3747282"/>
            <a:ext cx="1368153" cy="495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 defTabSz="1038713">
              <a:spcBef>
                <a:spcPts val="0"/>
              </a:spcBef>
              <a:defRPr/>
            </a:pPr>
            <a:r>
              <a:rPr lang="en-US" sz="1400" b="1" dirty="0">
                <a:ln w="6600">
                  <a:noFill/>
                  <a:prstDash val="solid"/>
                </a:ln>
                <a:solidFill>
                  <a:srgbClr val="FFC000"/>
                </a:solidFill>
                <a:latin typeface="Myriad Pro" pitchFamily="34" charset="0"/>
              </a:rPr>
              <a:t>LUXE</a:t>
            </a:r>
            <a:endParaRPr lang="ru-RU" sz="1400" b="1" dirty="0">
              <a:ln w="6600">
                <a:noFill/>
                <a:prstDash val="solid"/>
              </a:ln>
              <a:solidFill>
                <a:srgbClr val="FFC000"/>
              </a:solidFill>
              <a:latin typeface="Myriad Pro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405935" y="4599662"/>
            <a:ext cx="1368153" cy="611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 defTabSz="1038713">
              <a:spcBef>
                <a:spcPts val="0"/>
              </a:spcBef>
              <a:defRPr/>
            </a:pPr>
            <a:r>
              <a:rPr lang="en-US" sz="1400" b="1" dirty="0">
                <a:ln w="6600">
                  <a:noFill/>
                  <a:prstDash val="solid"/>
                </a:ln>
                <a:solidFill>
                  <a:schemeClr val="bg1">
                    <a:lumMod val="50000"/>
                  </a:schemeClr>
                </a:solidFill>
                <a:latin typeface="Myriad Pro" pitchFamily="34" charset="0"/>
              </a:rPr>
              <a:t>STANDARD</a:t>
            </a:r>
            <a:endParaRPr lang="ru-RU" sz="1400" b="1" dirty="0">
              <a:ln w="6600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latin typeface="Myriad Pro" pitchFamily="34" charset="0"/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406572" y="5446090"/>
            <a:ext cx="1368153" cy="684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 defTabSz="1038713">
              <a:spcBef>
                <a:spcPts val="0"/>
              </a:spcBef>
              <a:defRPr/>
            </a:pPr>
            <a:r>
              <a:rPr lang="en-US" sz="1400" b="1" dirty="0">
                <a:ln w="6600">
                  <a:noFill/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Myriad Pro" pitchFamily="34" charset="0"/>
              </a:rPr>
              <a:t>SUPER</a:t>
            </a:r>
            <a:endParaRPr lang="ru-RU" sz="1400" b="1" dirty="0">
              <a:ln w="6600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Myriad Pro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067991" y="1082272"/>
            <a:ext cx="643125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dirty="0">
                <a:latin typeface="Myriad Pro" pitchFamily="34" charset="0"/>
              </a:rPr>
              <a:t>Hyundai/Kia</a:t>
            </a:r>
            <a:endParaRPr lang="ru-RU" sz="700" dirty="0">
              <a:latin typeface="Myriad Pro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895441" y="1082272"/>
            <a:ext cx="35779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dirty="0">
                <a:latin typeface="Myriad Pro" pitchFamily="34" charset="0"/>
              </a:rPr>
              <a:t>Ford</a:t>
            </a:r>
            <a:endParaRPr lang="ru-RU" sz="700" dirty="0">
              <a:latin typeface="Myriad Pro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276918" y="1076745"/>
            <a:ext cx="103425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00" dirty="0">
                <a:latin typeface="Myriad Pro" pitchFamily="34" charset="0"/>
              </a:rPr>
              <a:t>Дизельные</a:t>
            </a:r>
            <a:r>
              <a:rPr lang="en-US" sz="700" dirty="0">
                <a:latin typeface="Myriad Pro" pitchFamily="34" charset="0"/>
              </a:rPr>
              <a:t> </a:t>
            </a:r>
            <a:r>
              <a:rPr lang="ru-RU" sz="700" dirty="0">
                <a:latin typeface="Myriad Pro" pitchFamily="34" charset="0"/>
              </a:rPr>
              <a:t>двигатели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976951" y="1076745"/>
            <a:ext cx="105189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00" dirty="0">
                <a:latin typeface="Myriad Pro" pitchFamily="34" charset="0"/>
              </a:rPr>
              <a:t>Японские автомобили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818702" y="1074625"/>
            <a:ext cx="168020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dirty="0">
                <a:latin typeface="Myriad Pro" pitchFamily="34" charset="0"/>
              </a:rPr>
              <a:t>Универсальные</a:t>
            </a:r>
            <a:r>
              <a:rPr lang="en-US" sz="700" dirty="0">
                <a:latin typeface="Myriad Pro" pitchFamily="34" charset="0"/>
              </a:rPr>
              <a:t> </a:t>
            </a:r>
            <a:r>
              <a:rPr lang="ru-RU" sz="700" dirty="0">
                <a:latin typeface="Myriad Pro" pitchFamily="34" charset="0"/>
              </a:rPr>
              <a:t>продукты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37375" y="190283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GENESIS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ARMORTECH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5W-40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96924" y="190283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GENESIS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ARMORTECH</a:t>
            </a:r>
          </a:p>
          <a:p>
            <a:pPr algn="ctr"/>
            <a:r>
              <a:rPr lang="ru-RU" sz="600" dirty="0">
                <a:latin typeface="Myriad Pro" pitchFamily="34" charset="0"/>
              </a:rPr>
              <a:t>0</a:t>
            </a:r>
            <a:r>
              <a:rPr lang="en-US" sz="600" dirty="0">
                <a:latin typeface="Myriad Pro" pitchFamily="34" charset="0"/>
              </a:rPr>
              <a:t>W-40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88831" y="191195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GENESIS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ARMORTECH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HK 5W-30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73612" y="1910144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GENESIS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ARMORTECH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FD 5W-30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69571" y="191658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GENESIS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ARMORTECH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GC 5W-</a:t>
            </a:r>
            <a:r>
              <a:rPr lang="ru-RU" sz="600" dirty="0">
                <a:latin typeface="Myriad Pro" pitchFamily="34" charset="0"/>
              </a:rPr>
              <a:t>3</a:t>
            </a:r>
            <a:r>
              <a:rPr lang="en-US" sz="600" dirty="0">
                <a:latin typeface="Myriad Pro" pitchFamily="34" charset="0"/>
              </a:rPr>
              <a:t>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37604" y="1909144"/>
            <a:ext cx="631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GENESIS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ARMORTECH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DIESEL 5W-30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28484" y="1909157"/>
            <a:ext cx="631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GENESIS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ARMORTECH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DIESEL 5W-40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521892" y="1909157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GENESIS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ARMORTECH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JP 0W-20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207692" y="1914409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GENESIS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ARMORTECH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JP 5W-30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875712" y="1914409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GENESIS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ARMORTECH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JP  0W-30</a:t>
            </a:r>
            <a:endParaRPr lang="ru-RU" sz="600" dirty="0">
              <a:latin typeface="Myriad Pro" pitchFamily="34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697" l="9968" r="89951">
                        <a14:foregroundMark x1="32982" y1="65939" x2="32982" y2="65939"/>
                        <a14:foregroundMark x1="37439" y1="65515" x2="37439" y2="65515"/>
                        <a14:foregroundMark x1="45219" y1="63939" x2="45219" y2="63939"/>
                        <a14:foregroundMark x1="49838" y1="64667" x2="49838" y2="64667"/>
                        <a14:foregroundMark x1="47731" y1="65212" x2="47731" y2="65212"/>
                        <a14:foregroundMark x1="57780" y1="64242" x2="57780" y2="64242"/>
                        <a14:foregroundMark x1="65721" y1="64242" x2="65721" y2="64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607" y="1241324"/>
            <a:ext cx="517569" cy="692319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0524023" y="191014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GENESIS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RACING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5W-50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0403197" y="978304"/>
            <a:ext cx="6783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00" dirty="0">
                <a:latin typeface="Myriad Pro" pitchFamily="34" charset="0"/>
              </a:rPr>
              <a:t>Спортивные</a:t>
            </a:r>
          </a:p>
          <a:p>
            <a:pPr algn="ctr"/>
            <a:r>
              <a:rPr lang="ru-RU" sz="700" dirty="0">
                <a:latin typeface="Myriad Pro" pitchFamily="34" charset="0"/>
              </a:rPr>
              <a:t> автомобили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551352" y="1914409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GENESIS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ARMORTECH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DX1  5W-30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9605053" y="974550"/>
            <a:ext cx="494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" dirty="0">
                <a:latin typeface="Myriad Pro" pitchFamily="34" charset="0"/>
              </a:rPr>
              <a:t>General </a:t>
            </a:r>
          </a:p>
          <a:p>
            <a:pPr algn="ctr"/>
            <a:r>
              <a:rPr lang="en-US" sz="700" dirty="0">
                <a:latin typeface="Myriad Pro" pitchFamily="34" charset="0"/>
              </a:rPr>
              <a:t>Motors</a:t>
            </a:r>
            <a:endParaRPr lang="ru-RU" sz="700" dirty="0">
              <a:latin typeface="Myriad Pro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5440718" y="941866"/>
            <a:ext cx="6591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00" dirty="0">
                <a:latin typeface="Myriad Pro" pitchFamily="34" charset="0"/>
              </a:rPr>
              <a:t>Немецкие </a:t>
            </a:r>
          </a:p>
          <a:p>
            <a:pPr algn="ctr"/>
            <a:r>
              <a:rPr lang="ru-RU" sz="700" dirty="0">
                <a:latin typeface="Myriad Pro" pitchFamily="34" charset="0"/>
              </a:rPr>
              <a:t>автомобили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490" y="2589986"/>
            <a:ext cx="528844" cy="707401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873682" y="3255082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GENESIS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UNIVERSAL 10W-40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960014" y="3255082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GENESIS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UNIVERSAL 5W-30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046488" y="3255082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GENESIS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UNIVERSAL 5W-40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066231" y="3255082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GENESIS UNIVERSAL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DIESEL 5W-30 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734" y="2597843"/>
            <a:ext cx="523200" cy="69985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925" y="2597843"/>
            <a:ext cx="521371" cy="697406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194" y="2592006"/>
            <a:ext cx="525638" cy="703112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1998412" y="4249415"/>
            <a:ext cx="57900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LUXE 5W-40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039851" y="4243032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LUXE 10W-40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978365" y="6112577"/>
            <a:ext cx="62068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SUPER 5W-40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997573" y="6112577"/>
            <a:ext cx="6655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SUPER </a:t>
            </a:r>
            <a:r>
              <a:rPr lang="ru-RU" sz="600" dirty="0">
                <a:latin typeface="Myriad Pro" pitchFamily="34" charset="0"/>
              </a:rPr>
              <a:t>10</a:t>
            </a:r>
            <a:r>
              <a:rPr lang="en-US" sz="600" dirty="0">
                <a:latin typeface="Myriad Pro" pitchFamily="34" charset="0"/>
              </a:rPr>
              <a:t>W-</a:t>
            </a:r>
            <a:r>
              <a:rPr lang="ru-RU" sz="600" dirty="0">
                <a:latin typeface="Myriad Pro" pitchFamily="34" charset="0"/>
              </a:rPr>
              <a:t>4</a:t>
            </a:r>
            <a:r>
              <a:rPr lang="en-US" sz="600" dirty="0">
                <a:latin typeface="Myriad Pro" pitchFamily="34" charset="0"/>
              </a:rPr>
              <a:t>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088831" y="6106194"/>
            <a:ext cx="6655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SUPER 1</a:t>
            </a:r>
            <a:r>
              <a:rPr lang="ru-RU" sz="600" dirty="0">
                <a:latin typeface="Myriad Pro" pitchFamily="34" charset="0"/>
              </a:rPr>
              <a:t>5</a:t>
            </a:r>
            <a:r>
              <a:rPr lang="en-US" sz="600" dirty="0">
                <a:latin typeface="Myriad Pro" pitchFamily="34" charset="0"/>
              </a:rPr>
              <a:t>W-</a:t>
            </a:r>
            <a:r>
              <a:rPr lang="ru-RU" sz="600" dirty="0">
                <a:latin typeface="Myriad Pro" pitchFamily="34" charset="0"/>
              </a:rPr>
              <a:t>4</a:t>
            </a:r>
            <a:r>
              <a:rPr lang="en-US" sz="600" dirty="0">
                <a:latin typeface="Myriad Pro" pitchFamily="34" charset="0"/>
              </a:rPr>
              <a:t>0</a:t>
            </a:r>
            <a:endParaRPr lang="ru-RU" sz="600" dirty="0">
              <a:latin typeface="Myriad Pro" pitchFamily="34" charset="0"/>
            </a:endParaRPr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>
            <a:off x="1852181" y="1083698"/>
            <a:ext cx="0" cy="1102458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>
            <a:off x="1852181" y="2633116"/>
            <a:ext cx="2786" cy="872127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2021194" y="2272168"/>
            <a:ext cx="9546620" cy="2741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TextBox 83"/>
          <p:cNvSpPr txBox="1"/>
          <p:nvPr/>
        </p:nvSpPr>
        <p:spPr>
          <a:xfrm>
            <a:off x="2105879" y="2278476"/>
            <a:ext cx="8283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Myriad Pro" pitchFamily="34" charset="0"/>
              </a:rPr>
              <a:t>GENESIS ARMORTECH</a:t>
            </a:r>
            <a:r>
              <a:rPr lang="ru-RU" sz="1200" b="1" dirty="0">
                <a:latin typeface="Myriad Pro" pitchFamily="34" charset="0"/>
              </a:rPr>
              <a:t>: </a:t>
            </a:r>
            <a:r>
              <a:rPr lang="en-US" sz="1200" b="1" dirty="0">
                <a:latin typeface="Myriad Pro" pitchFamily="34" charset="0"/>
              </a:rPr>
              <a:t> </a:t>
            </a:r>
            <a:r>
              <a:rPr lang="ru-RU" sz="1200" dirty="0">
                <a:latin typeface="Myriad Pro" pitchFamily="34" charset="0"/>
              </a:rPr>
              <a:t>Полностью синтетические моторные масла для </a:t>
            </a:r>
            <a:r>
              <a:rPr lang="ru-RU" sz="1200" b="1" dirty="0">
                <a:solidFill>
                  <a:srgbClr val="D53923"/>
                </a:solidFill>
                <a:latin typeface="Myriad Pro" pitchFamily="34" charset="0"/>
              </a:rPr>
              <a:t>гарантийных и </a:t>
            </a:r>
            <a:r>
              <a:rPr lang="ru-RU" sz="1200" b="1" dirty="0" err="1">
                <a:solidFill>
                  <a:srgbClr val="D53923"/>
                </a:solidFill>
                <a:latin typeface="Myriad Pro" pitchFamily="34" charset="0"/>
              </a:rPr>
              <a:t>постгарантийных</a:t>
            </a:r>
            <a:r>
              <a:rPr lang="ru-RU" sz="1200" b="1" dirty="0">
                <a:solidFill>
                  <a:srgbClr val="D53923"/>
                </a:solidFill>
                <a:latin typeface="Myriad Pro" pitchFamily="34" charset="0"/>
              </a:rPr>
              <a:t> </a:t>
            </a:r>
            <a:r>
              <a:rPr lang="ru-RU" sz="1200" dirty="0">
                <a:latin typeface="Myriad Pro" pitchFamily="34" charset="0"/>
              </a:rPr>
              <a:t>автомобилей</a:t>
            </a:r>
          </a:p>
        </p:txBody>
      </p:sp>
      <p:cxnSp>
        <p:nvCxnSpPr>
          <p:cNvPr id="96" name="Прямая соединительная линия 95"/>
          <p:cNvCxnSpPr/>
          <p:nvPr/>
        </p:nvCxnSpPr>
        <p:spPr>
          <a:xfrm>
            <a:off x="10277519" y="1083698"/>
            <a:ext cx="0" cy="1102458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0969781" y="1628800"/>
            <a:ext cx="76655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" b="1" dirty="0">
                <a:solidFill>
                  <a:srgbClr val="D2233C"/>
                </a:solidFill>
                <a:latin typeface="Myriad Pro" pitchFamily="34" charset="0"/>
              </a:rPr>
              <a:t>СПЕЦПРОДУКТ</a:t>
            </a:r>
          </a:p>
        </p:txBody>
      </p:sp>
      <p:cxnSp>
        <p:nvCxnSpPr>
          <p:cNvPr id="98" name="Прямая соединительная линия 97"/>
          <p:cNvCxnSpPr/>
          <p:nvPr/>
        </p:nvCxnSpPr>
        <p:spPr>
          <a:xfrm flipH="1">
            <a:off x="10962284" y="1844824"/>
            <a:ext cx="504056" cy="0"/>
          </a:xfrm>
          <a:prstGeom prst="line">
            <a:avLst/>
          </a:prstGeom>
          <a:ln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Прямоугольник 104"/>
          <p:cNvSpPr/>
          <p:nvPr/>
        </p:nvSpPr>
        <p:spPr>
          <a:xfrm>
            <a:off x="5973761" y="2852936"/>
            <a:ext cx="5594053" cy="402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TextBox 105"/>
          <p:cNvSpPr txBox="1"/>
          <p:nvPr/>
        </p:nvSpPr>
        <p:spPr>
          <a:xfrm>
            <a:off x="6067515" y="2859676"/>
            <a:ext cx="3826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038713">
              <a:lnSpc>
                <a:spcPts val="1200"/>
              </a:lnSpc>
              <a:defRPr/>
            </a:pPr>
            <a:r>
              <a:rPr lang="ru-RU" sz="1200" dirty="0">
                <a:latin typeface="Myriad Pro" pitchFamily="34" charset="0"/>
              </a:rPr>
              <a:t>Моторные масла на основе синтетических технологий</a:t>
            </a:r>
          </a:p>
          <a:p>
            <a:pPr lvl="0" defTabSz="1038713">
              <a:lnSpc>
                <a:spcPts val="1200"/>
              </a:lnSpc>
              <a:defRPr/>
            </a:pPr>
            <a:r>
              <a:rPr lang="ru-RU" sz="1200" dirty="0">
                <a:latin typeface="Myriad Pro" pitchFamily="34" charset="0"/>
              </a:rPr>
              <a:t>для </a:t>
            </a:r>
            <a:r>
              <a:rPr lang="ru-RU" sz="1200" b="1" dirty="0" err="1">
                <a:solidFill>
                  <a:schemeClr val="accent6">
                    <a:lumMod val="75000"/>
                  </a:schemeClr>
                </a:solidFill>
                <a:latin typeface="Myriad Pro" pitchFamily="34" charset="0"/>
              </a:rPr>
              <a:t>постгарантийных</a:t>
            </a:r>
            <a:r>
              <a:rPr lang="ru-RU" sz="1200" dirty="0">
                <a:solidFill>
                  <a:schemeClr val="bg1"/>
                </a:solidFill>
                <a:latin typeface="Myriad Pro" pitchFamily="34" charset="0"/>
              </a:rPr>
              <a:t> </a:t>
            </a:r>
            <a:r>
              <a:rPr lang="ru-RU" sz="1200" dirty="0">
                <a:latin typeface="Myriad Pro" pitchFamily="34" charset="0"/>
              </a:rPr>
              <a:t>автомобилей старше 10 лет</a:t>
            </a:r>
          </a:p>
        </p:txBody>
      </p:sp>
      <p:cxnSp>
        <p:nvCxnSpPr>
          <p:cNvPr id="107" name="Прямая соединительная линия 106"/>
          <p:cNvCxnSpPr/>
          <p:nvPr/>
        </p:nvCxnSpPr>
        <p:spPr>
          <a:xfrm>
            <a:off x="1854967" y="3598908"/>
            <a:ext cx="2786" cy="82879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>
            <a:off x="1857753" y="4504136"/>
            <a:ext cx="2786" cy="82879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1867581" y="5419860"/>
            <a:ext cx="2786" cy="82879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2003590" y="5194631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STANDARD</a:t>
            </a:r>
            <a:endParaRPr lang="ru-RU" sz="600" dirty="0">
              <a:latin typeface="Myriad Pro" pitchFamily="34" charset="0"/>
            </a:endParaRPr>
          </a:p>
          <a:p>
            <a:pPr algn="ctr"/>
            <a:r>
              <a:rPr lang="ru-RU" sz="600" dirty="0">
                <a:latin typeface="Myriad Pro" pitchFamily="34" charset="0"/>
              </a:rPr>
              <a:t>10</a:t>
            </a:r>
            <a:r>
              <a:rPr lang="en-US" sz="600" dirty="0">
                <a:latin typeface="Myriad Pro" pitchFamily="34" charset="0"/>
              </a:rPr>
              <a:t>W-30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090853" y="5194631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STANDARD</a:t>
            </a:r>
            <a:endParaRPr lang="ru-RU" sz="600" dirty="0">
              <a:latin typeface="Myriad Pro" pitchFamily="34" charset="0"/>
            </a:endParaRPr>
          </a:p>
          <a:p>
            <a:pPr algn="ctr"/>
            <a:r>
              <a:rPr lang="en-US" sz="600" dirty="0">
                <a:latin typeface="Myriad Pro" pitchFamily="34" charset="0"/>
              </a:rPr>
              <a:t>10W-40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188667" y="5188248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STANDARD</a:t>
            </a:r>
            <a:endParaRPr lang="ru-RU" sz="600" dirty="0">
              <a:latin typeface="Myriad Pro" pitchFamily="34" charset="0"/>
            </a:endParaRPr>
          </a:p>
          <a:p>
            <a:pPr algn="ctr"/>
            <a:r>
              <a:rPr lang="en-US" sz="600" dirty="0">
                <a:latin typeface="Myriad Pro" pitchFamily="34" charset="0"/>
              </a:rPr>
              <a:t>15W-40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5971656" y="3828735"/>
            <a:ext cx="5594053" cy="402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TextBox 138"/>
          <p:cNvSpPr txBox="1"/>
          <p:nvPr/>
        </p:nvSpPr>
        <p:spPr>
          <a:xfrm>
            <a:off x="6065410" y="3835475"/>
            <a:ext cx="399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038713">
              <a:lnSpc>
                <a:spcPts val="1200"/>
              </a:lnSpc>
              <a:defRPr/>
            </a:pPr>
            <a:r>
              <a:rPr lang="ru-RU" sz="1200" dirty="0">
                <a:cs typeface="Arial" panose="020B0604020202020204" pitchFamily="34" charset="0"/>
              </a:rPr>
              <a:t>Синтетические и полусинтетические моторные масла</a:t>
            </a:r>
          </a:p>
          <a:p>
            <a:pPr lvl="0" defTabSz="1038713">
              <a:lnSpc>
                <a:spcPts val="1200"/>
              </a:lnSpc>
              <a:defRPr/>
            </a:pPr>
            <a:r>
              <a:rPr lang="ru-RU" sz="1200" dirty="0">
                <a:cs typeface="Arial" panose="020B0604020202020204" pitchFamily="34" charset="0"/>
              </a:rPr>
              <a:t>для </a:t>
            </a:r>
            <a:r>
              <a:rPr lang="ru-RU" sz="1200" b="1" dirty="0" err="1">
                <a:solidFill>
                  <a:srgbClr val="C49500"/>
                </a:solidFill>
                <a:cs typeface="Arial" panose="020B0604020202020204" pitchFamily="34" charset="0"/>
              </a:rPr>
              <a:t>постгарантийных</a:t>
            </a:r>
            <a:r>
              <a:rPr lang="ru-RU" sz="1200" dirty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ru-RU" sz="1200" dirty="0">
                <a:cs typeface="Arial" panose="020B0604020202020204" pitchFamily="34" charset="0"/>
              </a:rPr>
              <a:t>автомобилей старше 20 лет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5973471" y="4801581"/>
            <a:ext cx="5594053" cy="402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6067225" y="4808321"/>
            <a:ext cx="3328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038713">
              <a:lnSpc>
                <a:spcPts val="1200"/>
              </a:lnSpc>
              <a:defRPr/>
            </a:pPr>
            <a:r>
              <a:rPr lang="ru-RU" sz="1200" dirty="0">
                <a:latin typeface="Myriad Pro" pitchFamily="34" charset="0"/>
              </a:rPr>
              <a:t>Минеральные моторные масла для </a:t>
            </a:r>
            <a:endParaRPr lang="en-US" sz="1200" dirty="0">
              <a:latin typeface="Myriad Pro" pitchFamily="34" charset="0"/>
            </a:endParaRPr>
          </a:p>
          <a:p>
            <a:pPr lvl="0" defTabSz="1038713">
              <a:lnSpc>
                <a:spcPts val="1200"/>
              </a:lnSpc>
              <a:defRPr/>
            </a:pPr>
            <a:r>
              <a:rPr lang="ru-RU" sz="1200" b="1" dirty="0" err="1">
                <a:solidFill>
                  <a:schemeClr val="bg1">
                    <a:lumMod val="50000"/>
                  </a:schemeClr>
                </a:solidFill>
                <a:latin typeface="Myriad Pro" pitchFamily="34" charset="0"/>
              </a:rPr>
              <a:t>постгарантийных</a:t>
            </a:r>
            <a:r>
              <a:rPr lang="ru-RU" sz="1200" dirty="0">
                <a:solidFill>
                  <a:srgbClr val="FFC000"/>
                </a:solidFill>
                <a:latin typeface="Myriad Pro" pitchFamily="34" charset="0"/>
              </a:rPr>
              <a:t> </a:t>
            </a:r>
            <a:r>
              <a:rPr lang="ru-RU" sz="1200" dirty="0">
                <a:latin typeface="Myriad Pro" pitchFamily="34" charset="0"/>
              </a:rPr>
              <a:t>автомобилей старше 30 лет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5973471" y="5693965"/>
            <a:ext cx="5594053" cy="402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TextBox 142"/>
          <p:cNvSpPr txBox="1"/>
          <p:nvPr/>
        </p:nvSpPr>
        <p:spPr>
          <a:xfrm>
            <a:off x="6067225" y="5700705"/>
            <a:ext cx="3597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038713">
              <a:lnSpc>
                <a:spcPts val="1200"/>
              </a:lnSpc>
              <a:defRPr/>
            </a:pPr>
            <a:r>
              <a:rPr lang="ru-RU" sz="1200" dirty="0">
                <a:latin typeface="Myriad Pro" pitchFamily="34" charset="0"/>
              </a:rPr>
              <a:t>Минеральные моторные масла</a:t>
            </a:r>
          </a:p>
          <a:p>
            <a:pPr lvl="0" defTabSz="1038713">
              <a:lnSpc>
                <a:spcPts val="1200"/>
              </a:lnSpc>
              <a:defRPr/>
            </a:pPr>
            <a:r>
              <a:rPr lang="ru-RU" sz="1200" dirty="0">
                <a:latin typeface="Myriad Pro" pitchFamily="34" charset="0"/>
              </a:rPr>
              <a:t>для </a:t>
            </a:r>
            <a:r>
              <a:rPr lang="ru-RU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постгарантийных</a:t>
            </a:r>
            <a:r>
              <a:rPr lang="ru-RU" sz="1200" dirty="0">
                <a:latin typeface="Myriad Pro" pitchFamily="34" charset="0"/>
              </a:rPr>
              <a:t> автомобилей старше 40 лет</a:t>
            </a:r>
          </a:p>
        </p:txBody>
      </p:sp>
      <p:pic>
        <p:nvPicPr>
          <p:cNvPr id="1027" name="Picture 3" descr="D:\Ася\2 Проекты в работе\Лукойл\Презентация Масла для Автошколы\Инфографика\Канистры\5W40_SLCF_4L_LX_previe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22" y="3653489"/>
            <a:ext cx="348766" cy="58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ся\2 Проекты в работе\Лукойл\Презентация Масла для Автошколы\Инфографика\Канистры\LX_4L_TD_10w4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384" y="3654854"/>
            <a:ext cx="374451" cy="59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:\Ася\2 Проекты в работе\Лукойл\Презентация Масла для Автошколы\Инфографика\НовЫЕ КАНИСТРЫ\standart-15w-40-4l-new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922" y="4568101"/>
            <a:ext cx="470635" cy="62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:\Ася\2 Проекты в работе\Лукойл\Презентация Масла для Автошколы\Инфографика\НовЫЕ КАНИСТРЫ\STANDART 10W-30 SFCC 4L (PSD)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484" y="4497957"/>
            <a:ext cx="549057" cy="73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Ася\2 Проекты в работе\Лукойл\Презентация Масла для Автошколы\Инфографика\НовЫЕ КАНИСТРЫ\standart-10w-40-4l-new-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578" y="4593484"/>
            <a:ext cx="457626" cy="61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Прямоугольник 109"/>
          <p:cNvSpPr/>
          <p:nvPr/>
        </p:nvSpPr>
        <p:spPr>
          <a:xfrm>
            <a:off x="5217223" y="4522155"/>
            <a:ext cx="57802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TextBox 110"/>
          <p:cNvSpPr txBox="1"/>
          <p:nvPr/>
        </p:nvSpPr>
        <p:spPr>
          <a:xfrm>
            <a:off x="5230444" y="5180804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STANDARD</a:t>
            </a:r>
            <a:endParaRPr lang="ru-RU" sz="600" dirty="0">
              <a:latin typeface="Myriad Pro" pitchFamily="34" charset="0"/>
            </a:endParaRPr>
          </a:p>
          <a:p>
            <a:pPr algn="ctr"/>
            <a:r>
              <a:rPr lang="en-US" sz="600" dirty="0">
                <a:latin typeface="Myriad Pro" pitchFamily="34" charset="0"/>
              </a:rPr>
              <a:t>20W-50</a:t>
            </a:r>
            <a:endParaRPr lang="ru-RU" sz="600" dirty="0">
              <a:latin typeface="Myriad Pro" pitchFamily="34" charset="0"/>
            </a:endParaRPr>
          </a:p>
        </p:txBody>
      </p:sp>
      <p:pic>
        <p:nvPicPr>
          <p:cNvPr id="1032" name="Picture 8" descr="D:\Ася\2 Проекты в работе\Лукойл\Презентация Масла для Автошколы\Инфографика\НовЫЕ КАНИСТРЫ\STANDART 20W-50 SFCC 4L-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284" y="4470041"/>
            <a:ext cx="569920" cy="7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Прямоугольник 117"/>
          <p:cNvSpPr/>
          <p:nvPr/>
        </p:nvSpPr>
        <p:spPr>
          <a:xfrm>
            <a:off x="5199990" y="5444622"/>
            <a:ext cx="57802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TextBox 118"/>
          <p:cNvSpPr txBox="1"/>
          <p:nvPr/>
        </p:nvSpPr>
        <p:spPr>
          <a:xfrm>
            <a:off x="5113438" y="6104995"/>
            <a:ext cx="66075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SUPER 20W-50</a:t>
            </a:r>
            <a:endParaRPr lang="ru-RU" sz="600" dirty="0">
              <a:latin typeface="Myriad Pro" pitchFamily="34" charset="0"/>
            </a:endParaRPr>
          </a:p>
        </p:txBody>
      </p:sp>
      <p:pic>
        <p:nvPicPr>
          <p:cNvPr id="1034" name="Picture 10" descr="D:\Ася\2 Проекты в работе\Лукойл\Презентация Масла для Автошколы\Инфографика\Канистры\5W40_SGCD_4L_SPR_preview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22" y="5509320"/>
            <a:ext cx="358495" cy="59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Ася\2 Проекты в работе\Лукойл\Презентация Масла для Автошколы\Инфографика\Канистры\15W40_SGCD_4L_SPR_preview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349" y="5509320"/>
            <a:ext cx="362221" cy="6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Ася\2 Проекты в работе\Лукойл\Презентация Масла для Автошколы\Инфографика\Канистры\SPR_4L_10w40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85" y="5509320"/>
            <a:ext cx="366490" cy="60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1" descr="D:\Ася\2 Проекты в работе\Лукойл\Презентация Масла для Автошколы\Инфографика\Канистры\15W40_SGCD_4L_SPR_preview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42" y="5513997"/>
            <a:ext cx="362221" cy="6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Прямоугольник 143"/>
          <p:cNvSpPr/>
          <p:nvPr/>
        </p:nvSpPr>
        <p:spPr>
          <a:xfrm>
            <a:off x="3336927" y="960983"/>
            <a:ext cx="689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00" dirty="0">
                <a:latin typeface="Myriad Pro" pitchFamily="34" charset="0"/>
              </a:rPr>
              <a:t>Китайские</a:t>
            </a:r>
          </a:p>
          <a:p>
            <a:pPr algn="ctr"/>
            <a:r>
              <a:rPr lang="ru-RU" sz="700" dirty="0">
                <a:latin typeface="Myriad Pro" pitchFamily="34" charset="0"/>
              </a:rPr>
              <a:t>автомобили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3346952" y="1904690"/>
            <a:ext cx="681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latin typeface="Myriad Pro" pitchFamily="34" charset="0"/>
              </a:rPr>
              <a:t>GENESIS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ARMORTECH</a:t>
            </a:r>
          </a:p>
          <a:p>
            <a:pPr algn="ctr"/>
            <a:r>
              <a:rPr lang="en-US" sz="600" dirty="0">
                <a:latin typeface="Myriad Pro" pitchFamily="34" charset="0"/>
              </a:rPr>
              <a:t>CN 5W-40</a:t>
            </a:r>
            <a:endParaRPr lang="ru-RU" sz="600" dirty="0">
              <a:latin typeface="Myriad Pro" pitchFamily="34" charset="0"/>
            </a:endParaRPr>
          </a:p>
        </p:txBody>
      </p:sp>
      <p:sp>
        <p:nvSpPr>
          <p:cNvPr id="116" name="Прямоугольник 115"/>
          <p:cNvSpPr/>
          <p:nvPr/>
        </p:nvSpPr>
        <p:spPr>
          <a:xfrm>
            <a:off x="3423097" y="1254036"/>
            <a:ext cx="52930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 116"/>
          <p:cNvSpPr/>
          <p:nvPr/>
        </p:nvSpPr>
        <p:spPr>
          <a:xfrm>
            <a:off x="4116262" y="1254036"/>
            <a:ext cx="52930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рямоугольник 119"/>
          <p:cNvSpPr/>
          <p:nvPr/>
        </p:nvSpPr>
        <p:spPr>
          <a:xfrm>
            <a:off x="4809682" y="1254036"/>
            <a:ext cx="52930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 145"/>
          <p:cNvSpPr/>
          <p:nvPr/>
        </p:nvSpPr>
        <p:spPr>
          <a:xfrm>
            <a:off x="5505642" y="1254036"/>
            <a:ext cx="52930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/>
          <p:cNvSpPr/>
          <p:nvPr/>
        </p:nvSpPr>
        <p:spPr>
          <a:xfrm>
            <a:off x="6188902" y="1254036"/>
            <a:ext cx="52930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 147"/>
          <p:cNvSpPr/>
          <p:nvPr/>
        </p:nvSpPr>
        <p:spPr>
          <a:xfrm>
            <a:off x="6879782" y="1254036"/>
            <a:ext cx="52930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Прямоугольник 148"/>
          <p:cNvSpPr/>
          <p:nvPr/>
        </p:nvSpPr>
        <p:spPr>
          <a:xfrm>
            <a:off x="7557962" y="1254036"/>
            <a:ext cx="52930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/>
          <p:cNvSpPr/>
          <p:nvPr/>
        </p:nvSpPr>
        <p:spPr>
          <a:xfrm>
            <a:off x="8243762" y="1254036"/>
            <a:ext cx="52930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рямоугольник 150"/>
          <p:cNvSpPr/>
          <p:nvPr/>
        </p:nvSpPr>
        <p:spPr>
          <a:xfrm>
            <a:off x="8911782" y="1254036"/>
            <a:ext cx="52930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/>
          <p:cNvSpPr/>
          <p:nvPr/>
        </p:nvSpPr>
        <p:spPr>
          <a:xfrm>
            <a:off x="9587422" y="1254036"/>
            <a:ext cx="529308" cy="660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782" y="1260187"/>
            <a:ext cx="517569" cy="69231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62" y="1268760"/>
            <a:ext cx="513838" cy="68732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109" y="1250716"/>
            <a:ext cx="526975" cy="70490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286" y="1249123"/>
            <a:ext cx="527365" cy="70542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00" y="1241324"/>
            <a:ext cx="532861" cy="71277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70" y="1260187"/>
            <a:ext cx="517570" cy="69231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04" y="1244406"/>
            <a:ext cx="532571" cy="71238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291" y="1266016"/>
            <a:ext cx="513211" cy="68649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422" y="1260187"/>
            <a:ext cx="517569" cy="6923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4833" y="1340768"/>
            <a:ext cx="437446" cy="58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6000" y="1340768"/>
            <a:ext cx="436870" cy="5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24" y="1328037"/>
            <a:ext cx="347034" cy="5959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D9E416-6ED3-430C-884C-B7DF6A6533B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150734" y="3587264"/>
            <a:ext cx="560382" cy="6692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7D5754-C8E4-413E-98D7-8BE24F88537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719" y="3669111"/>
            <a:ext cx="352248" cy="587897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F985911E-0D44-43C3-8574-55D3B1FE80F4}"/>
              </a:ext>
            </a:extLst>
          </p:cNvPr>
          <p:cNvSpPr txBox="1"/>
          <p:nvPr/>
        </p:nvSpPr>
        <p:spPr>
          <a:xfrm>
            <a:off x="4068180" y="4249415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cs typeface="Arial" panose="020B0604020202020204" pitchFamily="34" charset="0"/>
              </a:rPr>
              <a:t>LUXE SYNTHETIC </a:t>
            </a:r>
          </a:p>
          <a:p>
            <a:pPr algn="ctr"/>
            <a:r>
              <a:rPr lang="en-US" sz="600" dirty="0">
                <a:cs typeface="Arial" panose="020B0604020202020204" pitchFamily="34" charset="0"/>
              </a:rPr>
              <a:t>5W-40</a:t>
            </a:r>
            <a:endParaRPr lang="ru-RU" sz="600" dirty="0"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AC516D-0731-4AB8-8934-6C911115921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199990" y="3592398"/>
            <a:ext cx="560881" cy="6706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6E3FD2-FF8C-43DE-AF27-8C5776456DC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015" y="3668486"/>
            <a:ext cx="360284" cy="601308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E3FF5057-A437-4144-85CB-47C743D5D93A}"/>
              </a:ext>
            </a:extLst>
          </p:cNvPr>
          <p:cNvSpPr txBox="1"/>
          <p:nvPr/>
        </p:nvSpPr>
        <p:spPr>
          <a:xfrm>
            <a:off x="5119131" y="4246633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cs typeface="Arial" panose="020B0604020202020204" pitchFamily="34" charset="0"/>
              </a:rPr>
              <a:t>LUXE SYNTHETIC </a:t>
            </a:r>
          </a:p>
          <a:p>
            <a:pPr algn="ctr"/>
            <a:r>
              <a:rPr lang="en-US" sz="600" dirty="0">
                <a:cs typeface="Arial" panose="020B0604020202020204" pitchFamily="34" charset="0"/>
              </a:rPr>
              <a:t>5W-30</a:t>
            </a:r>
            <a:endParaRPr lang="ru-RU" sz="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310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934966" y="18448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688611" y="1294477"/>
            <a:ext cx="10807195" cy="919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Myriad Pro" pitchFamily="34" charset="0"/>
              </a:rPr>
              <a:t>ПОДБОР МОТОРНОГО МАСЛА</a:t>
            </a: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688611" y="2313569"/>
            <a:ext cx="6641457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dirty="0">
                <a:latin typeface="Myriad Pro" pitchFamily="34" charset="0"/>
              </a:rPr>
              <a:t>При подборе моторного масла нужно обращать внимание на </a:t>
            </a:r>
            <a:r>
              <a:rPr lang="ru-RU" sz="2000" b="1" dirty="0">
                <a:latin typeface="Myriad Pro" pitchFamily="34" charset="0"/>
              </a:rPr>
              <a:t>классы вязкости,</a:t>
            </a:r>
            <a:r>
              <a:rPr lang="ru-RU" sz="2000" dirty="0">
                <a:latin typeface="Myriad Pro" pitchFamily="34" charset="0"/>
              </a:rPr>
              <a:t> </a:t>
            </a:r>
            <a:r>
              <a:rPr lang="ru-RU" sz="2000" b="1" dirty="0">
                <a:latin typeface="Myriad Pro" pitchFamily="34" charset="0"/>
              </a:rPr>
              <a:t>допуски и спецификации, регламентируемые автопроизводителями и являющиеся единственным критерием выбора. </a:t>
            </a:r>
            <a:r>
              <a:rPr lang="ru-RU" sz="2000" dirty="0">
                <a:latin typeface="Myriad Pro" pitchFamily="34" charset="0"/>
              </a:rPr>
              <a:t>Обычно эта информация</a:t>
            </a: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dirty="0">
                <a:latin typeface="Myriad Pro" pitchFamily="34" charset="0"/>
              </a:rPr>
              <a:t>находится в инструкции по эксплуатации</a:t>
            </a: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dirty="0">
                <a:latin typeface="Myriad Pro" pitchFamily="34" charset="0"/>
              </a:rPr>
              <a:t>автомобиля и на сайте компании.</a:t>
            </a: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endParaRPr lang="ru-RU" sz="2000" dirty="0">
              <a:latin typeface="Myriad Pro" pitchFamily="34" charset="0"/>
            </a:endParaRP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dirty="0">
                <a:latin typeface="Myriad Pro" pitchFamily="34" charset="0"/>
              </a:rPr>
              <a:t>Для подбора моторного масла основными</a:t>
            </a: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dirty="0">
                <a:latin typeface="Myriad Pro" pitchFamily="34" charset="0"/>
              </a:rPr>
              <a:t>критериями являются тип двигателя</a:t>
            </a: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dirty="0">
                <a:latin typeface="Myriad Pro" pitchFamily="34" charset="0"/>
              </a:rPr>
              <a:t>(бензиновый </a:t>
            </a:r>
            <a:r>
              <a:rPr lang="ru-RU" sz="2000" b="1" dirty="0">
                <a:latin typeface="Myriad Pro" pitchFamily="34" charset="0"/>
              </a:rPr>
              <a:t>или дизельный), марка </a:t>
            </a: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Myriad Pro" pitchFamily="34" charset="0"/>
              </a:rPr>
              <a:t>Автомобиля, </a:t>
            </a:r>
            <a:r>
              <a:rPr lang="ru-RU" sz="2000" dirty="0">
                <a:latin typeface="Myriad Pro" pitchFamily="34" charset="0"/>
              </a:rPr>
              <a:t>а также </a:t>
            </a:r>
            <a:r>
              <a:rPr lang="ru-RU" sz="2000" b="1" dirty="0">
                <a:latin typeface="Myriad Pro" pitchFamily="34" charset="0"/>
              </a:rPr>
              <a:t>возраст автомобиля</a:t>
            </a: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dirty="0">
                <a:latin typeface="Myriad Pro" pitchFamily="34" charset="0"/>
              </a:rPr>
              <a:t>(больше или меньше 10 лет)</a:t>
            </a:r>
            <a:endParaRPr lang="ru-RU" sz="2000" b="1" dirty="0">
              <a:latin typeface="Myriad Pro" pitchFamily="34" charset="0"/>
            </a:endParaRPr>
          </a:p>
        </p:txBody>
      </p:sp>
      <p:pic>
        <p:nvPicPr>
          <p:cNvPr id="12290" name="Picture 2" descr="D:\Ася\2 Проекты в работе\Лукойл\Презентация Масла для Автошколы\Инфографика\PNG\ФОТО-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22" y="1195064"/>
            <a:ext cx="5492972" cy="529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171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934966" y="18448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688611" y="1294477"/>
            <a:ext cx="10807195" cy="919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Myriad Pro" pitchFamily="34" charset="0"/>
              </a:rPr>
              <a:t>КАК И КОГДА МЕНЯТЬ МОТОРНОЕ МАСЛО?</a:t>
            </a: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614237" y="2430525"/>
            <a:ext cx="4472857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Myriad Pro" pitchFamily="34" charset="0"/>
              </a:rPr>
              <a:t>Когда?</a:t>
            </a: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dirty="0">
                <a:latin typeface="Myriad Pro" pitchFamily="34" charset="0"/>
              </a:rPr>
              <a:t>В соответствии с инструкцией по эксплуатации автомобиля. Только производитель двигателя может устанавливать оптимальные сроки замены масла.</a:t>
            </a:r>
          </a:p>
        </p:txBody>
      </p:sp>
      <p:pic>
        <p:nvPicPr>
          <p:cNvPr id="7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614237" y="4149080"/>
            <a:ext cx="5328592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Myriad Pro" pitchFamily="34" charset="0"/>
              </a:rPr>
              <a:t>Как?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dirty="0">
                <a:latin typeface="Myriad Pro" pitchFamily="34" charset="0"/>
              </a:rPr>
              <a:t>Заменить моторное масло можно как на сервисной станции, так и самостоятельно. </a:t>
            </a: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endParaRPr lang="ru-RU" sz="2000" dirty="0">
              <a:latin typeface="Myriad Pro" pitchFamily="34" charset="0"/>
            </a:endParaRPr>
          </a:p>
        </p:txBody>
      </p:sp>
      <p:pic>
        <p:nvPicPr>
          <p:cNvPr id="8" name="Picture 2" descr="D:\Ася\2 Проекты в работе\Лукойл\Презентация Масла для Автошколы\Инфографика\PNG\плашка-красная-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11" y="5301208"/>
            <a:ext cx="5688631" cy="62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406574" y="5235237"/>
            <a:ext cx="6411547" cy="858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dirty="0">
                <a:solidFill>
                  <a:schemeClr val="bg1"/>
                </a:solidFill>
                <a:latin typeface="Myriad Pro" pitchFamily="34" charset="0"/>
              </a:rPr>
              <a:t>При каждой замене масла требуется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>
                <a:solidFill>
                  <a:schemeClr val="bg1"/>
                </a:solidFill>
                <a:latin typeface="Myriad Pro" pitchFamily="34" charset="0"/>
              </a:rPr>
              <a:t>менять масляный фильтр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9903" y="325338"/>
            <a:ext cx="7940066" cy="706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828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934966" y="18448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688611" y="1294477"/>
            <a:ext cx="10807195" cy="919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latin typeface="Myriad Pro" pitchFamily="34" charset="0"/>
              </a:rPr>
              <a:t>САМОСТОЯТЕЛЬНАЯ ЗАМЕНА МОТОРНОГО МАСЛА</a:t>
            </a: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1270670" y="2152435"/>
            <a:ext cx="10665545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sz="1800" dirty="0">
                <a:latin typeface="Myriad Pro" pitchFamily="34" charset="0"/>
              </a:rPr>
              <a:t>Прогреть и заглушить двигатель автомобиля </a:t>
            </a:r>
          </a:p>
          <a:p>
            <a:pPr marL="0" lvl="0" indent="0">
              <a:buNone/>
            </a:pPr>
            <a:r>
              <a:rPr lang="ru-RU" sz="1800" dirty="0">
                <a:latin typeface="Myriad Pro" pitchFamily="34" charset="0"/>
              </a:rPr>
              <a:t>Открутить масляную заливную пробку</a:t>
            </a:r>
          </a:p>
          <a:p>
            <a:pPr marL="0" lvl="0" indent="0">
              <a:buNone/>
            </a:pPr>
            <a:r>
              <a:rPr lang="ru-RU" sz="1800" dirty="0">
                <a:latin typeface="Myriad Pro" pitchFamily="34" charset="0"/>
              </a:rPr>
              <a:t>Найти пробку слива масла</a:t>
            </a:r>
          </a:p>
          <a:p>
            <a:pPr marL="0" lvl="0" indent="0">
              <a:buNone/>
            </a:pPr>
            <a:r>
              <a:rPr lang="ru-RU" sz="1800" dirty="0">
                <a:latin typeface="Myriad Pro" pitchFamily="34" charset="0"/>
              </a:rPr>
              <a:t>Поместить контейнер под сливную пробку</a:t>
            </a:r>
          </a:p>
          <a:p>
            <a:pPr marL="0" lvl="0" indent="0">
              <a:buNone/>
            </a:pPr>
            <a:r>
              <a:rPr lang="ru-RU" sz="1800" dirty="0">
                <a:latin typeface="Myriad Pro" pitchFamily="34" charset="0"/>
              </a:rPr>
              <a:t>Снять сливную пробку</a:t>
            </a:r>
          </a:p>
          <a:p>
            <a:pPr marL="0" lvl="0" indent="0">
              <a:buNone/>
            </a:pPr>
            <a:r>
              <a:rPr lang="ru-RU" sz="1800" dirty="0">
                <a:latin typeface="Myriad Pro" pitchFamily="34" charset="0"/>
              </a:rPr>
              <a:t>Дождаться пока все масло выйдет из двигателя</a:t>
            </a:r>
          </a:p>
          <a:p>
            <a:pPr marL="0" lvl="0" indent="0">
              <a:buNone/>
            </a:pPr>
            <a:r>
              <a:rPr lang="ru-RU" sz="1800" dirty="0">
                <a:latin typeface="Myriad Pro" pitchFamily="34" charset="0"/>
              </a:rPr>
              <a:t>Найти и удалить масляный фильтр </a:t>
            </a:r>
          </a:p>
          <a:p>
            <a:pPr marL="0" lvl="0" indent="0">
              <a:buNone/>
            </a:pPr>
            <a:r>
              <a:rPr lang="ru-RU" sz="1800" dirty="0">
                <a:latin typeface="Myriad Pro" pitchFamily="34" charset="0"/>
              </a:rPr>
              <a:t>Вставить и завинтить новый фильтр</a:t>
            </a:r>
          </a:p>
          <a:p>
            <a:pPr marL="0" lvl="0" indent="0">
              <a:buNone/>
            </a:pPr>
            <a:r>
              <a:rPr lang="ru-RU" sz="1800" dirty="0">
                <a:latin typeface="Myriad Pro" pitchFamily="34" charset="0"/>
              </a:rPr>
              <a:t>Поставить новую сливную пробку</a:t>
            </a:r>
          </a:p>
          <a:p>
            <a:pPr marL="0" lvl="0" indent="0">
              <a:buNone/>
            </a:pPr>
            <a:r>
              <a:rPr lang="ru-RU" sz="1800" dirty="0">
                <a:latin typeface="Myriad Pro" pitchFamily="34" charset="0"/>
              </a:rPr>
              <a:t>Снять масляную заливную пробку</a:t>
            </a:r>
          </a:p>
          <a:p>
            <a:pPr marL="0" lvl="0" indent="0">
              <a:buNone/>
            </a:pPr>
            <a:r>
              <a:rPr lang="ru-RU" sz="1800" dirty="0">
                <a:latin typeface="Myriad Pro" pitchFamily="34" charset="0"/>
              </a:rPr>
              <a:t>Залить новое моторное масло, контролируя </a:t>
            </a:r>
          </a:p>
          <a:p>
            <a:pPr marL="0" lvl="0" indent="0">
              <a:buNone/>
            </a:pPr>
            <a:r>
              <a:rPr lang="ru-RU" sz="1800" dirty="0">
                <a:latin typeface="Myriad Pro" pitchFamily="34" charset="0"/>
              </a:rPr>
              <a:t>его уровень по масляному щупу</a:t>
            </a:r>
          </a:p>
          <a:p>
            <a:pPr marL="0" lvl="0" indent="0">
              <a:buNone/>
            </a:pPr>
            <a:r>
              <a:rPr lang="ru-RU" sz="1800" dirty="0">
                <a:latin typeface="Myriad Pro" pitchFamily="34" charset="0"/>
              </a:rPr>
              <a:t>Закрыть масляную заливную пробку</a:t>
            </a:r>
          </a:p>
        </p:txBody>
      </p:sp>
      <p:pic>
        <p:nvPicPr>
          <p:cNvPr id="7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88" y="2188578"/>
            <a:ext cx="300503" cy="2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76630" y="2206882"/>
            <a:ext cx="268335" cy="279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1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pic>
        <p:nvPicPr>
          <p:cNvPr id="9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88" y="2817055"/>
            <a:ext cx="300503" cy="2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54330" y="2835359"/>
            <a:ext cx="268335" cy="279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3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pic>
        <p:nvPicPr>
          <p:cNvPr id="11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88" y="3166817"/>
            <a:ext cx="300503" cy="2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54330" y="3185121"/>
            <a:ext cx="268335" cy="279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4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pic>
        <p:nvPicPr>
          <p:cNvPr id="13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88" y="3495690"/>
            <a:ext cx="300503" cy="2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54330" y="3513994"/>
            <a:ext cx="268335" cy="279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5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pic>
        <p:nvPicPr>
          <p:cNvPr id="15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88" y="3829167"/>
            <a:ext cx="300503" cy="2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654330" y="3847471"/>
            <a:ext cx="268335" cy="279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6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pic>
        <p:nvPicPr>
          <p:cNvPr id="17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88" y="4166667"/>
            <a:ext cx="300503" cy="2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654330" y="4184971"/>
            <a:ext cx="268335" cy="279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7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pic>
        <p:nvPicPr>
          <p:cNvPr id="20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70" y="4505783"/>
            <a:ext cx="300503" cy="2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657312" y="4524087"/>
            <a:ext cx="268335" cy="279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8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pic>
        <p:nvPicPr>
          <p:cNvPr id="22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70" y="4859553"/>
            <a:ext cx="300503" cy="2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657312" y="4877857"/>
            <a:ext cx="268335" cy="279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9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pic>
        <p:nvPicPr>
          <p:cNvPr id="26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70" y="5191722"/>
            <a:ext cx="300503" cy="2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Заголовок 1"/>
          <p:cNvSpPr txBox="1">
            <a:spLocks/>
          </p:cNvSpPr>
          <p:nvPr/>
        </p:nvSpPr>
        <p:spPr>
          <a:xfrm>
            <a:off x="576413" y="5206869"/>
            <a:ext cx="375057" cy="279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10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pic>
        <p:nvPicPr>
          <p:cNvPr id="28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70" y="5517232"/>
            <a:ext cx="300503" cy="2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600968" y="5519566"/>
            <a:ext cx="375057" cy="279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11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pic>
        <p:nvPicPr>
          <p:cNvPr id="30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70" y="6093296"/>
            <a:ext cx="300503" cy="2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569908" y="6093296"/>
            <a:ext cx="375057" cy="279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12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pic>
        <p:nvPicPr>
          <p:cNvPr id="1026" name="Picture 2" descr="E:\Лукоил\презентация Академия\фон\Без имени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460" y="325338"/>
            <a:ext cx="7940953" cy="706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88" y="2512951"/>
            <a:ext cx="300503" cy="2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Заголовок 1"/>
          <p:cNvSpPr txBox="1">
            <a:spLocks/>
          </p:cNvSpPr>
          <p:nvPr/>
        </p:nvSpPr>
        <p:spPr>
          <a:xfrm>
            <a:off x="676630" y="2531255"/>
            <a:ext cx="268335" cy="279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2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894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ся\2 Проекты в работе\Лукойл\Презентация Масла для Автошколы\Инфографика\PNG\тормозная систем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67" y="3142726"/>
            <a:ext cx="5323351" cy="295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934966" y="18448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688611" y="1294477"/>
            <a:ext cx="10807195" cy="919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Myriad Pro" pitchFamily="34" charset="0"/>
              </a:rPr>
              <a:t>ТОРМОЗНАЯ СИСТЕМА АВТОМОБИЛЯ</a:t>
            </a: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677885" y="2420888"/>
            <a:ext cx="10385873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dirty="0">
                <a:latin typeface="Myriad Pro" pitchFamily="34" charset="0"/>
              </a:rPr>
              <a:t>Тормозная система предназначена для снижения скорости движения автомобиля вплоть до его полной остановки, в том числе и экстренной, а также удержания машины на месте в течение длительного периода времени.</a:t>
            </a: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endParaRPr lang="ru-RU" sz="2000" dirty="0">
              <a:latin typeface="Myriad Pro" pitchFamily="34" charset="0"/>
            </a:endParaRP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Myriad Pro" pitchFamily="34" charset="0"/>
              </a:rPr>
              <a:t>Виды тормозных систем:</a:t>
            </a:r>
          </a:p>
        </p:txBody>
      </p:sp>
      <p:pic>
        <p:nvPicPr>
          <p:cNvPr id="7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700967" y="4066313"/>
            <a:ext cx="6641457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dirty="0">
                <a:latin typeface="Myriad Pro" pitchFamily="34" charset="0"/>
              </a:rPr>
              <a:t>     рабочая (основная)</a:t>
            </a: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dirty="0">
                <a:latin typeface="Myriad Pro" pitchFamily="34" charset="0"/>
              </a:rPr>
              <a:t>     запасная</a:t>
            </a: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dirty="0">
                <a:latin typeface="Myriad Pro" pitchFamily="34" charset="0"/>
              </a:rPr>
              <a:t>     стояночная</a:t>
            </a: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dirty="0">
                <a:latin typeface="Myriad Pro" pitchFamily="34" charset="0"/>
              </a:rPr>
              <a:t>     вспомогательная</a:t>
            </a: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dirty="0">
                <a:latin typeface="Myriad Pro" pitchFamily="34" charset="0"/>
              </a:rPr>
              <a:t>+ антиблокировочная система</a:t>
            </a:r>
          </a:p>
        </p:txBody>
      </p:sp>
      <p:pic>
        <p:nvPicPr>
          <p:cNvPr id="9" name="Picture 2" descr="D:\Ася\2 Проекты в работе\Лукойл\Презентация Масла для Автошколы\Инфографика\PNG\маркер-красный-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81" y="4136469"/>
            <a:ext cx="190304" cy="18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Ася\2 Проекты в работе\Лукойл\Презентация Масла для Автошколы\Инфографика\PNG\маркер-красный-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81" y="4395753"/>
            <a:ext cx="190304" cy="18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Ася\2 Проекты в работе\Лукойл\Презентация Масла для Автошколы\Инфографика\PNG\маркер-красный-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81" y="4655953"/>
            <a:ext cx="190304" cy="18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Ася\2 Проекты в работе\Лукойл\Презентация Масла для Автошколы\Инфографика\PNG\маркер-красный-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81" y="4898430"/>
            <a:ext cx="190304" cy="18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6023198" y="5949280"/>
            <a:ext cx="3744416" cy="464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200" dirty="0">
                <a:latin typeface="Myriad Pro" pitchFamily="34" charset="0"/>
              </a:rPr>
              <a:t>Рабочая (основная) тормозная система автомобиля</a:t>
            </a:r>
          </a:p>
        </p:txBody>
      </p:sp>
    </p:spTree>
    <p:extLst>
      <p:ext uri="{BB962C8B-B14F-4D97-AF65-F5344CB8AC3E}">
        <p14:creationId xmlns:p14="http://schemas.microsoft.com/office/powerpoint/2010/main" val="3807804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934966" y="18448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688611" y="1294477"/>
            <a:ext cx="10807195" cy="919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Myriad Pro" pitchFamily="34" charset="0"/>
              </a:rPr>
              <a:t>КЛАССИФИКАЦИЯ ТОРМОЗНЫХ ЖИДКОСТЕЙ</a:t>
            </a: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677885" y="2420888"/>
            <a:ext cx="10385873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dirty="0">
                <a:latin typeface="Myriad Pro" pitchFamily="34" charset="0"/>
              </a:rPr>
              <a:t>    </a:t>
            </a:r>
            <a:r>
              <a:rPr lang="en-US" sz="2000" dirty="0">
                <a:latin typeface="Myriad Pro" pitchFamily="34" charset="0"/>
              </a:rPr>
              <a:t>DOT – Department of Transportation</a:t>
            </a:r>
            <a:endParaRPr lang="ru-RU" sz="2000" dirty="0">
              <a:latin typeface="Myriad Pro" pitchFamily="34" charset="0"/>
            </a:endParaRP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endParaRPr lang="ru-RU" sz="2000" dirty="0">
              <a:latin typeface="Myriad Pro" pitchFamily="34" charset="0"/>
            </a:endParaRP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endParaRPr lang="ru-RU" sz="2000" dirty="0">
              <a:latin typeface="Myriad Pro" pitchFamily="34" charset="0"/>
            </a:endParaRP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Myriad Pro" pitchFamily="34" charset="0"/>
              </a:rPr>
              <a:t>Классы тормозных жидкостей: </a:t>
            </a:r>
            <a:r>
              <a:rPr lang="en-US" sz="2000" b="1" dirty="0">
                <a:latin typeface="Myriad Pro" pitchFamily="34" charset="0"/>
              </a:rPr>
              <a:t>DOT 3, DOT 4, DOT 4 CLASS 6, DOT 5, DOT 5.1</a:t>
            </a:r>
            <a:endParaRPr lang="ru-RU" sz="2000" b="1" dirty="0">
              <a:latin typeface="Myriad Pro" pitchFamily="34" charset="0"/>
            </a:endParaRPr>
          </a:p>
        </p:txBody>
      </p:sp>
      <p:pic>
        <p:nvPicPr>
          <p:cNvPr id="7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Ася\2 Проекты в работе\Лукойл\Презентация Масла для Автошколы\Инфографика\PNG\плашка-красная-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78" y="4221088"/>
            <a:ext cx="10564219" cy="115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1372163" y="4293096"/>
            <a:ext cx="9433048" cy="11585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Myriad Pro" pitchFamily="34" charset="0"/>
              </a:rPr>
              <a:t>Отечественные и импортные гликолевые жидкости классов DOT 3, DOT 4, DOT 4 CLASS 6 и DOT 5.1 взаимозаменяемы, но смешивать их недопустимо, так как их основные свойства при этом могут ухудшаться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39011" y="2382343"/>
            <a:ext cx="0" cy="396044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825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853953" y="1816991"/>
            <a:ext cx="1806195" cy="2419594"/>
            <a:chOff x="964104" y="2132856"/>
            <a:chExt cx="1471045" cy="1970624"/>
          </a:xfrm>
        </p:grpSpPr>
        <p:pic>
          <p:nvPicPr>
            <p:cNvPr id="2051" name="Picture 3" descr="D:\Ася\2 Проекты в работе\Лукойл\Презентация Масла для Автошколы\Инфографика\Инфографика\449_2_Papok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2" t="7032" r="7891" b="6043"/>
            <a:stretch/>
          </p:blipFill>
          <p:spPr bwMode="auto">
            <a:xfrm>
              <a:off x="1098766" y="2276872"/>
              <a:ext cx="1188000" cy="16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964104" y="2132856"/>
              <a:ext cx="0" cy="936104"/>
            </a:xfrm>
            <a:prstGeom prst="line">
              <a:avLst/>
            </a:prstGeom>
            <a:ln w="28575">
              <a:solidFill>
                <a:srgbClr val="D223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964104" y="2132856"/>
              <a:ext cx="738614" cy="0"/>
            </a:xfrm>
            <a:prstGeom prst="line">
              <a:avLst/>
            </a:prstGeom>
            <a:ln w="28575">
              <a:solidFill>
                <a:srgbClr val="D223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Группа 16"/>
            <p:cNvGrpSpPr/>
            <p:nvPr/>
          </p:nvGrpSpPr>
          <p:grpSpPr>
            <a:xfrm rot="10800000">
              <a:off x="1333411" y="2707160"/>
              <a:ext cx="1101738" cy="1396320"/>
              <a:chOff x="2566814" y="3140968"/>
              <a:chExt cx="738614" cy="936104"/>
            </a:xfrm>
          </p:grpSpPr>
          <p:cxnSp>
            <p:nvCxnSpPr>
              <p:cNvPr id="19" name="Прямая соединительная линия 18"/>
              <p:cNvCxnSpPr/>
              <p:nvPr/>
            </p:nvCxnSpPr>
            <p:spPr>
              <a:xfrm flipV="1">
                <a:off x="2566814" y="3140968"/>
                <a:ext cx="0" cy="936104"/>
              </a:xfrm>
              <a:prstGeom prst="line">
                <a:avLst/>
              </a:prstGeom>
              <a:ln w="28575">
                <a:solidFill>
                  <a:srgbClr val="D2233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единительная линия 19"/>
              <p:cNvCxnSpPr/>
              <p:nvPr/>
            </p:nvCxnSpPr>
            <p:spPr>
              <a:xfrm>
                <a:off x="2566814" y="3140968"/>
                <a:ext cx="738614" cy="0"/>
              </a:xfrm>
              <a:prstGeom prst="line">
                <a:avLst/>
              </a:prstGeom>
              <a:ln w="28575">
                <a:solidFill>
                  <a:srgbClr val="D2233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Заголовок 1"/>
          <p:cNvSpPr txBox="1">
            <a:spLocks/>
          </p:cNvSpPr>
          <p:nvPr/>
        </p:nvSpPr>
        <p:spPr>
          <a:xfrm>
            <a:off x="3934966" y="1294477"/>
            <a:ext cx="4320480" cy="622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Myriad Pro" pitchFamily="34" charset="0"/>
              </a:rPr>
              <a:t>ХИММОТОЛОГИЯ</a:t>
            </a: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3214887" y="2035336"/>
            <a:ext cx="7776864" cy="2401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Myriad Pro" pitchFamily="34" charset="0"/>
              </a:rPr>
              <a:t>– дисциплина об эксплуатационных свойствах, качестве и рациональном применении в технике топлива, масел, смазок и специальных жидкостей. 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Myriad Pro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latin typeface="Myriad Pro" pitchFamily="34" charset="0"/>
              </a:rPr>
              <a:t>Название науки предложил в 1964 году советский учёный в области смазочных масел профессор Константин Карлович Папок.</a:t>
            </a:r>
          </a:p>
        </p:txBody>
      </p:sp>
      <p:pic>
        <p:nvPicPr>
          <p:cNvPr id="2052" name="Picture 4" descr="D:\Ася\2 Проекты в работе\Лукойл\Презентация Масла для Автошколы\Инфографика\PNG\форма1-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21" y="4579083"/>
            <a:ext cx="9174162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одзаголовок 2"/>
          <p:cNvSpPr txBox="1">
            <a:spLocks/>
          </p:cNvSpPr>
          <p:nvPr/>
        </p:nvSpPr>
        <p:spPr>
          <a:xfrm>
            <a:off x="4006974" y="4646465"/>
            <a:ext cx="6840760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2000" dirty="0">
                <a:solidFill>
                  <a:srgbClr val="D2233C"/>
                </a:solidFill>
                <a:latin typeface="Myriad Pro" pitchFamily="34" charset="0"/>
              </a:rPr>
              <a:t>Моторное масло в современной химмотологии рассматривается как элемент конструкции двигателя внутреннего сгорания.</a:t>
            </a:r>
          </a:p>
        </p:txBody>
      </p:sp>
      <p:pic>
        <p:nvPicPr>
          <p:cNvPr id="1026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318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934966" y="18448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688611" y="1294477"/>
            <a:ext cx="10807195" cy="919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Myriad Pro" pitchFamily="34" charset="0"/>
              </a:rPr>
              <a:t>АССОРТИМЕНТ ТОРМОЗНЫХ ЖИДКОСТЕЙ ЛУКОЙЛ</a:t>
            </a: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677885" y="4748352"/>
            <a:ext cx="10385873" cy="357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Myriad Pro" pitchFamily="34" charset="0"/>
              </a:rPr>
              <a:t>Преимущества тормозных жидкостей ЛУКОЙЛ:</a:t>
            </a:r>
            <a:r>
              <a:rPr lang="en-US" sz="2000" b="1" dirty="0">
                <a:latin typeface="Myriad Pro" pitchFamily="34" charset="0"/>
              </a:rPr>
              <a:t> </a:t>
            </a:r>
            <a:endParaRPr lang="ru-RU" sz="2000" b="1" dirty="0">
              <a:latin typeface="Myriad Pro" pitchFamily="34" charset="0"/>
            </a:endParaRPr>
          </a:p>
        </p:txBody>
      </p:sp>
      <p:pic>
        <p:nvPicPr>
          <p:cNvPr id="7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011583" y="5167100"/>
            <a:ext cx="10866847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dirty="0">
                <a:latin typeface="Myriad Pro" pitchFamily="34" charset="0"/>
              </a:rPr>
              <a:t>Обеспечивают превосходное срабатывание  тормозов в широком интервале температур;</a:t>
            </a: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dirty="0">
                <a:latin typeface="Myriad Pro" pitchFamily="34" charset="0"/>
              </a:rPr>
              <a:t>Совместимы с эластомерами и металлическими деталями;</a:t>
            </a:r>
          </a:p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dirty="0">
                <a:latin typeface="Myriad Pro" pitchFamily="34" charset="0"/>
              </a:rPr>
              <a:t>Обладают высокой стойкостью к окислению.</a:t>
            </a:r>
          </a:p>
        </p:txBody>
      </p:sp>
      <p:pic>
        <p:nvPicPr>
          <p:cNvPr id="10" name="Picture 2" descr="D:\Ася\2 Проекты в работе\Лукойл\Презентация Масла для Автошколы\Инфографика\PNG\маркер-красный-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81" y="5237256"/>
            <a:ext cx="190304" cy="18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Ася\2 Проекты в работе\Лукойл\Презентация Масла для Автошколы\Инфографика\PNG\маркер-красный-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81" y="5496540"/>
            <a:ext cx="190304" cy="18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Ася\2 Проекты в работе\Лукойл\Презентация Масла для Автошколы\Инфографика\PNG\маркер-красный-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81" y="5756740"/>
            <a:ext cx="190304" cy="18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Ася\2 Проекты в работе\Лукойл\Презентация Масла для Автошколы\Инфографика\НовЫЕ КАНИСТРЫ\dot-3-9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758" y="2214156"/>
            <a:ext cx="1811692" cy="228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Ася\2 Проекты в работе\Лукойл\Презентация Масла для Автошколы\Инфографика\НовЫЕ КАНИСТРЫ\dot-4-9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90" y="2214156"/>
            <a:ext cx="1811692" cy="228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Ася\2 Проекты в работе\Лукойл\Презентация Масла для Автошколы\Инфографика\НовЫЕ КАНИСТРЫ\dot-4-class-6-91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896" y="2158856"/>
            <a:ext cx="1713267" cy="258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10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6D0A840-8C66-449A-9F9B-83B6AD0125E9}"/>
              </a:ext>
            </a:extLst>
          </p:cNvPr>
          <p:cNvSpPr txBox="1"/>
          <p:nvPr/>
        </p:nvSpPr>
        <p:spPr>
          <a:xfrm>
            <a:off x="311983" y="3693021"/>
            <a:ext cx="6877226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+mj-lt"/>
              </a:rPr>
              <a:t>Отведению лишнего тепла от двигателя</a:t>
            </a:r>
          </a:p>
          <a:p>
            <a:r>
              <a:rPr lang="ru-RU" sz="2000" b="1" dirty="0">
                <a:latin typeface="+mj-lt"/>
              </a:rPr>
              <a:t>помогают:</a:t>
            </a:r>
          </a:p>
          <a:p>
            <a:r>
              <a:rPr lang="ru-RU" dirty="0">
                <a:latin typeface="+mj-lt"/>
              </a:rPr>
              <a:t>    выхлопные газы</a:t>
            </a:r>
          </a:p>
          <a:p>
            <a:r>
              <a:rPr lang="ru-RU" dirty="0">
                <a:latin typeface="+mj-lt"/>
              </a:rPr>
              <a:t>    антифриз</a:t>
            </a:r>
          </a:p>
          <a:p>
            <a:r>
              <a:rPr lang="ru-RU" dirty="0">
                <a:latin typeface="+mj-lt"/>
              </a:rPr>
              <a:t>    моторное масло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34966" y="18448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011583" y="5185539"/>
            <a:ext cx="10866847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endParaRPr lang="ru-RU" sz="1800" dirty="0">
              <a:latin typeface="Myriad Pro" pitchFamily="34" charset="0"/>
            </a:endParaRPr>
          </a:p>
        </p:txBody>
      </p:sp>
      <p:pic>
        <p:nvPicPr>
          <p:cNvPr id="10" name="Picture 2" descr="D:\Ася\2 Проекты в работе\Лукойл\Презентация Масла для Автошколы\Инфографика\PNG\маркер-красный-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27" y="4986946"/>
            <a:ext cx="190304" cy="18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Ася\2 Проекты в работе\Лукойл\Презентация Масла для Автошколы\Инфографика\PNG\маркер-красный-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27" y="4430641"/>
            <a:ext cx="190304" cy="18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Ася\2 Проекты в работе\Лукойл\Презентация Масла для Автошколы\Инфографика\PNG\маркер-красный-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3" y="4706923"/>
            <a:ext cx="188398" cy="1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880E98F-DB89-4304-8B2E-ACBE2A7A2749}"/>
              </a:ext>
            </a:extLst>
          </p:cNvPr>
          <p:cNvSpPr txBox="1">
            <a:spLocks/>
          </p:cNvSpPr>
          <p:nvPr/>
        </p:nvSpPr>
        <p:spPr>
          <a:xfrm>
            <a:off x="342473" y="1094409"/>
            <a:ext cx="10807195" cy="919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Myriad Pro" pitchFamily="34" charset="0"/>
              </a:rPr>
              <a:t>СИСТЕМА ОХЛАЖДЕНИЯ АВТОМОБИЛЯ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47A9DB-0FDA-4AC2-9B41-4EDAFA3130E3}"/>
              </a:ext>
            </a:extLst>
          </p:cNvPr>
          <p:cNvSpPr txBox="1"/>
          <p:nvPr/>
        </p:nvSpPr>
        <p:spPr>
          <a:xfrm>
            <a:off x="342473" y="2030390"/>
            <a:ext cx="63287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Система охлаждения двигателя автомобиля предназначена для отвода тепла от деталей двигателя. Это обеспечивает их работоспособность и поддерживает необходимое тепловое состояние двигателя во всём диапазоне нагрузок и внешних условий среды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BEE5FA-F6D4-4575-8D9D-8D492E22E3E1}"/>
              </a:ext>
            </a:extLst>
          </p:cNvPr>
          <p:cNvSpPr txBox="1"/>
          <p:nvPr/>
        </p:nvSpPr>
        <p:spPr>
          <a:xfrm>
            <a:off x="266511" y="5385474"/>
            <a:ext cx="7128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От качества антифриза зависит эффективность системы охлаждения и долговечность двигателя в целом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BB9BF4-0361-47F5-8458-7227DA8025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817" y="1833342"/>
            <a:ext cx="5737433" cy="43451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9CE34BA-A83E-4A10-A7A2-6C02DEA087A5}"/>
              </a:ext>
            </a:extLst>
          </p:cNvPr>
          <p:cNvSpPr txBox="1"/>
          <p:nvPr/>
        </p:nvSpPr>
        <p:spPr>
          <a:xfrm>
            <a:off x="5899538" y="4252570"/>
            <a:ext cx="16085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effectLst/>
                <a:latin typeface="ArialMT"/>
                <a:ea typeface="Calibri" panose="020F0502020204030204" pitchFamily="34" charset="0"/>
              </a:rPr>
              <a:t>Радиатор (охлаждение двигателя)</a:t>
            </a:r>
            <a:endParaRPr lang="ru-RU" sz="7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409C30-7425-46B5-87F6-A35600F9EE0E}"/>
              </a:ext>
            </a:extLst>
          </p:cNvPr>
          <p:cNvSpPr txBox="1"/>
          <p:nvPr/>
        </p:nvSpPr>
        <p:spPr>
          <a:xfrm>
            <a:off x="5899538" y="3741961"/>
            <a:ext cx="88353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Вентилятор охлаждения радиатора</a:t>
            </a:r>
            <a:endParaRPr lang="ru-RU" sz="7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369303-8DBB-44FF-ACB7-16287BCC8634}"/>
              </a:ext>
            </a:extLst>
          </p:cNvPr>
          <p:cNvSpPr txBox="1"/>
          <p:nvPr/>
        </p:nvSpPr>
        <p:spPr>
          <a:xfrm>
            <a:off x="6775252" y="3488363"/>
            <a:ext cx="13925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Верхний патрубок радиатора</a:t>
            </a:r>
            <a:endParaRPr lang="ru-RU" sz="7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EEF33B-9EB3-46D3-BA91-BAE47AFC8D80}"/>
              </a:ext>
            </a:extLst>
          </p:cNvPr>
          <p:cNvSpPr txBox="1"/>
          <p:nvPr/>
        </p:nvSpPr>
        <p:spPr>
          <a:xfrm>
            <a:off x="6852762" y="3228945"/>
            <a:ext cx="88402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Водяной насос</a:t>
            </a:r>
            <a:endParaRPr lang="ru-RU" sz="7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04CF26-A90B-490D-BC1A-B97E3725FF88}"/>
              </a:ext>
            </a:extLst>
          </p:cNvPr>
          <p:cNvSpPr txBox="1"/>
          <p:nvPr/>
        </p:nvSpPr>
        <p:spPr>
          <a:xfrm>
            <a:off x="8378623" y="3042742"/>
            <a:ext cx="6728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Корпус термостата</a:t>
            </a:r>
            <a:endParaRPr lang="ru-RU" sz="7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9DDADE-7FDE-4D07-8291-453BB59ABA46}"/>
              </a:ext>
            </a:extLst>
          </p:cNvPr>
          <p:cNvSpPr txBox="1"/>
          <p:nvPr/>
        </p:nvSpPr>
        <p:spPr>
          <a:xfrm>
            <a:off x="6807409" y="2361632"/>
            <a:ext cx="66410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Термостат</a:t>
            </a:r>
            <a:endParaRPr lang="ru-RU" sz="7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37989F-6CB8-41A8-AD4D-1B7FE3DD15AC}"/>
              </a:ext>
            </a:extLst>
          </p:cNvPr>
          <p:cNvSpPr txBox="1"/>
          <p:nvPr/>
        </p:nvSpPr>
        <p:spPr>
          <a:xfrm>
            <a:off x="8837201" y="2029490"/>
            <a:ext cx="8718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Подводящий патрубок </a:t>
            </a:r>
            <a:r>
              <a:rPr lang="ru-RU" sz="700" dirty="0" err="1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отопителя</a:t>
            </a:r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 салона</a:t>
            </a:r>
            <a:endParaRPr lang="ru-RU" sz="7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966329-8BDF-46ED-B268-2E7E4AE33B25}"/>
              </a:ext>
            </a:extLst>
          </p:cNvPr>
          <p:cNvSpPr txBox="1"/>
          <p:nvPr/>
        </p:nvSpPr>
        <p:spPr>
          <a:xfrm>
            <a:off x="9460691" y="2783024"/>
            <a:ext cx="9761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братный патрубок </a:t>
            </a:r>
            <a:r>
              <a:rPr lang="ru-RU" sz="700" dirty="0" err="1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отопителя</a:t>
            </a:r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 салона</a:t>
            </a:r>
            <a:endParaRPr lang="ru-RU" sz="7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64CB2C-2550-4C36-81C1-703C753B7637}"/>
              </a:ext>
            </a:extLst>
          </p:cNvPr>
          <p:cNvSpPr txBox="1"/>
          <p:nvPr/>
        </p:nvSpPr>
        <p:spPr>
          <a:xfrm>
            <a:off x="10292480" y="3156828"/>
            <a:ext cx="70609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00" dirty="0"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ентилятор </a:t>
            </a:r>
            <a:r>
              <a:rPr lang="ru-RU" sz="700" dirty="0" err="1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отопителя</a:t>
            </a:r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 салона</a:t>
            </a:r>
            <a:endParaRPr lang="ru-RU" sz="7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C53D035-E846-4D95-AA7C-7E6094ECF304}"/>
              </a:ext>
            </a:extLst>
          </p:cNvPr>
          <p:cNvSpPr txBox="1"/>
          <p:nvPr/>
        </p:nvSpPr>
        <p:spPr>
          <a:xfrm>
            <a:off x="10784302" y="1772031"/>
            <a:ext cx="11566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Поток теплого воздуха в салон</a:t>
            </a:r>
            <a:endParaRPr lang="ru-RU" sz="7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F1673C-DF6F-41D5-8DDF-6ED5A16326BA}"/>
              </a:ext>
            </a:extLst>
          </p:cNvPr>
          <p:cNvSpPr txBox="1"/>
          <p:nvPr/>
        </p:nvSpPr>
        <p:spPr>
          <a:xfrm>
            <a:off x="11283377" y="3129110"/>
            <a:ext cx="9794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адиатор </a:t>
            </a:r>
            <a:r>
              <a:rPr lang="ru-RU" sz="700" dirty="0" err="1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отопителя</a:t>
            </a:r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 салона</a:t>
            </a:r>
            <a:endParaRPr lang="ru-RU" sz="7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1D2722-34B7-457D-8934-037BF7B846B3}"/>
              </a:ext>
            </a:extLst>
          </p:cNvPr>
          <p:cNvSpPr txBox="1"/>
          <p:nvPr/>
        </p:nvSpPr>
        <p:spPr>
          <a:xfrm>
            <a:off x="11172936" y="3553887"/>
            <a:ext cx="11118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Воздушный поток с улицы</a:t>
            </a:r>
            <a:endParaRPr lang="ru-RU" sz="7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F7E5DE-E5DF-491B-A8C9-64C0B5A8937F}"/>
              </a:ext>
            </a:extLst>
          </p:cNvPr>
          <p:cNvSpPr txBox="1"/>
          <p:nvPr/>
        </p:nvSpPr>
        <p:spPr>
          <a:xfrm>
            <a:off x="9798847" y="3484092"/>
            <a:ext cx="92082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Охлаждающая жидкость от двигателя</a:t>
            </a:r>
            <a:endParaRPr lang="ru-RU" sz="7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76C496-D1E3-4380-9742-0ED37EFED346}"/>
              </a:ext>
            </a:extLst>
          </p:cNvPr>
          <p:cNvSpPr txBox="1"/>
          <p:nvPr/>
        </p:nvSpPr>
        <p:spPr>
          <a:xfrm>
            <a:off x="11257539" y="3824775"/>
            <a:ext cx="8957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Пароотводящий шланг</a:t>
            </a:r>
            <a:endParaRPr lang="ru-RU" sz="7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020D1B0-0E65-4E3B-82E5-C1177E9C1992}"/>
              </a:ext>
            </a:extLst>
          </p:cNvPr>
          <p:cNvSpPr txBox="1"/>
          <p:nvPr/>
        </p:nvSpPr>
        <p:spPr>
          <a:xfrm>
            <a:off x="11149668" y="4231740"/>
            <a:ext cx="989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Охлаждающая жидкость</a:t>
            </a:r>
            <a:endParaRPr lang="ru-RU" sz="7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122245-B110-4135-8C0A-8710483B8ED0}"/>
              </a:ext>
            </a:extLst>
          </p:cNvPr>
          <p:cNvSpPr txBox="1"/>
          <p:nvPr/>
        </p:nvSpPr>
        <p:spPr>
          <a:xfrm>
            <a:off x="9683656" y="5100811"/>
            <a:ext cx="11006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Расширительный бачок</a:t>
            </a:r>
            <a:endParaRPr lang="ru-RU" sz="7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769DED-E29C-457E-B274-7BBC2AB57AD1}"/>
              </a:ext>
            </a:extLst>
          </p:cNvPr>
          <p:cNvSpPr txBox="1"/>
          <p:nvPr/>
        </p:nvSpPr>
        <p:spPr>
          <a:xfrm>
            <a:off x="8715037" y="4706196"/>
            <a:ext cx="12337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Верхний бачок радиатора</a:t>
            </a:r>
            <a:endParaRPr lang="ru-RU" sz="7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105C24B-AE18-4F20-9227-2C125523A057}"/>
              </a:ext>
            </a:extLst>
          </p:cNvPr>
          <p:cNvSpPr txBox="1"/>
          <p:nvPr/>
        </p:nvSpPr>
        <p:spPr>
          <a:xfrm>
            <a:off x="9560430" y="5480143"/>
            <a:ext cx="11006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Нижний патрубок радиатора</a:t>
            </a:r>
            <a:endParaRPr lang="ru-RU" sz="7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86172EC-6B3D-4545-A24E-481ED8A578B7}"/>
              </a:ext>
            </a:extLst>
          </p:cNvPr>
          <p:cNvSpPr txBox="1"/>
          <p:nvPr/>
        </p:nvSpPr>
        <p:spPr>
          <a:xfrm>
            <a:off x="8599259" y="5996165"/>
            <a:ext cx="873471" cy="315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ижний бачок радиатора</a:t>
            </a:r>
            <a:endParaRPr lang="ru-RU" sz="7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0FEB3AB-2DCB-4BCE-ACF8-9B4C439D580A}"/>
              </a:ext>
            </a:extLst>
          </p:cNvPr>
          <p:cNvSpPr txBox="1"/>
          <p:nvPr/>
        </p:nvSpPr>
        <p:spPr>
          <a:xfrm>
            <a:off x="7247880" y="5944058"/>
            <a:ext cx="9001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dirty="0">
                <a:effectLst/>
                <a:latin typeface="ArialMT"/>
                <a:ea typeface="Calibri" panose="020F0502020204030204" pitchFamily="34" charset="0"/>
                <a:cs typeface="Calibri" panose="020F0502020204030204" pitchFamily="34" charset="0"/>
              </a:rPr>
              <a:t>Воздушный поток с улицы</a:t>
            </a: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444696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934966" y="18448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011583" y="5167100"/>
            <a:ext cx="10866847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endParaRPr lang="ru-RU" sz="1800" dirty="0">
              <a:latin typeface="Myriad Pro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880E98F-DB89-4304-8B2E-ACBE2A7A2749}"/>
              </a:ext>
            </a:extLst>
          </p:cNvPr>
          <p:cNvSpPr txBox="1">
            <a:spLocks/>
          </p:cNvSpPr>
          <p:nvPr/>
        </p:nvSpPr>
        <p:spPr>
          <a:xfrm>
            <a:off x="586519" y="1070424"/>
            <a:ext cx="11452142" cy="919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Myriad Pro" pitchFamily="34" charset="0"/>
              </a:rPr>
              <a:t>КЛАССИФИКАЦИЯ</a:t>
            </a:r>
            <a:r>
              <a:rPr lang="en-US" sz="2800" b="1" dirty="0">
                <a:latin typeface="Myriad Pro" pitchFamily="34" charset="0"/>
              </a:rPr>
              <a:t> </a:t>
            </a:r>
            <a:r>
              <a:rPr lang="ru-RU" sz="2800" b="1" dirty="0">
                <a:latin typeface="Myriad Pro" pitchFamily="34" charset="0"/>
              </a:rPr>
              <a:t>ОХЛАЖДАЮЩИХ ЖИДКОСТЕЙ</a:t>
            </a:r>
          </a:p>
        </p:txBody>
      </p:sp>
      <p:pic>
        <p:nvPicPr>
          <p:cNvPr id="23" name="Picture 2" descr="D:\Ася\2 Проекты в работе\Лукойл\Презентация Масла для Автошколы\Инфографика\PNG\плашка-красная-13.png">
            <a:extLst>
              <a:ext uri="{FF2B5EF4-FFF2-40B4-BE49-F238E27FC236}">
                <a16:creationId xmlns:a16="http://schemas.microsoft.com/office/drawing/2014/main" id="{4CD95110-3EBD-4241-A678-9C97DFCA2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1" y="4325454"/>
            <a:ext cx="10564219" cy="115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EA1AC2-2E78-44CB-A469-5D9B7BDC73FA}"/>
              </a:ext>
            </a:extLst>
          </p:cNvPr>
          <p:cNvSpPr txBox="1"/>
          <p:nvPr/>
        </p:nvSpPr>
        <p:spPr>
          <a:xfrm>
            <a:off x="617328" y="1909951"/>
            <a:ext cx="903707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i="0" u="none" strike="noStrike" baseline="0" dirty="0"/>
              <a:t>В нашей стране при производстве антифризов учитываются следующие промышленные стандарты:</a:t>
            </a:r>
            <a:r>
              <a:rPr lang="ru-RU" sz="1800" b="1" i="0" u="none" strike="noStrike" baseline="0" dirty="0"/>
              <a:t> </a:t>
            </a:r>
          </a:p>
          <a:p>
            <a:pPr algn="l"/>
            <a:endParaRPr lang="ru-RU" sz="1800" b="1" i="0" u="none" strike="noStrike" baseline="0" dirty="0"/>
          </a:p>
          <a:p>
            <a:pPr algn="l"/>
            <a:r>
              <a:rPr lang="ru-RU" sz="1800" b="1" i="0" u="none" strike="noStrike" baseline="0" dirty="0"/>
              <a:t>    </a:t>
            </a:r>
            <a:r>
              <a:rPr lang="ru-RU" sz="2000" b="1" i="0" u="none" strike="noStrike" baseline="0" dirty="0"/>
              <a:t>ГОСТ 28084-89</a:t>
            </a:r>
            <a:r>
              <a:rPr lang="ru-RU" sz="1800" b="1" i="0" u="none" strike="noStrike" baseline="0" dirty="0"/>
              <a:t>         </a:t>
            </a:r>
            <a:r>
              <a:rPr lang="en-US" sz="2000" b="1" i="0" u="none" strike="noStrike" baseline="0" dirty="0"/>
              <a:t>ASTM D 3306</a:t>
            </a:r>
            <a:r>
              <a:rPr lang="ru-RU" sz="2000" b="1" dirty="0"/>
              <a:t>      </a:t>
            </a:r>
            <a:r>
              <a:rPr lang="en-US" sz="2000" b="1" i="0" u="none" strike="noStrike" baseline="0" dirty="0">
                <a:latin typeface="PTSansPro-Bold"/>
              </a:rPr>
              <a:t>ASTM D 4985</a:t>
            </a:r>
            <a:r>
              <a:rPr lang="ru-RU" sz="2000" b="1" i="0" u="none" strike="noStrike" baseline="0" dirty="0">
                <a:latin typeface="PTSansPro-Bold"/>
              </a:rPr>
              <a:t>           </a:t>
            </a:r>
            <a:r>
              <a:rPr lang="en-US" sz="2000" b="1" i="0" u="none" strike="noStrike" baseline="0" dirty="0">
                <a:latin typeface="PTSansPro-Bold"/>
              </a:rPr>
              <a:t>ASTM D 6210</a:t>
            </a:r>
            <a:r>
              <a:rPr lang="ru-RU" sz="2000" b="1" i="0" u="none" strike="noStrike" baseline="0" dirty="0">
                <a:latin typeface="PTSansPro-Bold"/>
              </a:rPr>
              <a:t> </a:t>
            </a:r>
            <a:endParaRPr lang="ru-RU" sz="2000" b="1" i="0" u="none" strike="noStrike" baseline="0" dirty="0"/>
          </a:p>
          <a:p>
            <a:pPr algn="l"/>
            <a:r>
              <a:rPr lang="ru-RU" sz="1800" b="1" i="0" u="none" strike="noStrike" baseline="0" dirty="0"/>
              <a:t>   </a:t>
            </a:r>
            <a:endParaRPr lang="ru-RU" b="1" dirty="0"/>
          </a:p>
          <a:p>
            <a:pPr algn="l"/>
            <a:r>
              <a:rPr lang="ru-RU" sz="1800" b="1" i="0" u="none" strike="noStrike" baseline="0" dirty="0">
                <a:latin typeface="PTSansPro-Bold"/>
              </a:rPr>
              <a:t>   </a:t>
            </a:r>
          </a:p>
          <a:p>
            <a:pPr algn="l"/>
            <a:r>
              <a:rPr lang="ru-RU" sz="1800" b="1" i="0" u="none" strike="noStrike" baseline="0" dirty="0">
                <a:latin typeface="PTSansPro-Bold"/>
              </a:rPr>
              <a:t>   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4B708D-BE2A-4D01-AF28-67FC27449563}"/>
              </a:ext>
            </a:extLst>
          </p:cNvPr>
          <p:cNvSpPr txBox="1"/>
          <p:nvPr/>
        </p:nvSpPr>
        <p:spPr>
          <a:xfrm>
            <a:off x="1126654" y="4396888"/>
            <a:ext cx="88096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i="0" u="none" strike="noStrike" baseline="0" dirty="0">
                <a:solidFill>
                  <a:schemeClr val="bg1"/>
                </a:solidFill>
              </a:rPr>
              <a:t>Подобная система группировки антифризов по их назначению и свойствам принята и у ведущих производителей двигателей, так как MB, MAN, MTU, Cummins, VW, Ford, КАМАЗ, ГАЗ и др.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5" name="Picture 2" descr="D:\Ася\2 Проекты в работе\Лукойл\Презентация Масла для Автошколы\Инфографика\PNG\маркер-красный-09.png">
            <a:extLst>
              <a:ext uri="{FF2B5EF4-FFF2-40B4-BE49-F238E27FC236}">
                <a16:creationId xmlns:a16="http://schemas.microsoft.com/office/drawing/2014/main" id="{FFADF646-D288-40E0-99E5-7E5C1CE50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69" y="2833457"/>
            <a:ext cx="212799" cy="20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Ася\2 Проекты в работе\Лукойл\Презентация Масла для Автошколы\Инфографика\PNG\маркер-красный-09.png">
            <a:extLst>
              <a:ext uri="{FF2B5EF4-FFF2-40B4-BE49-F238E27FC236}">
                <a16:creationId xmlns:a16="http://schemas.microsoft.com/office/drawing/2014/main" id="{1F997E2C-CEB2-4BE7-8EF9-673B793B2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878" y="2839037"/>
            <a:ext cx="206904" cy="19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:\Ася\2 Проекты в работе\Лукойл\Презентация Масла для Автошколы\Инфографика\PNG\маркер-красный-09.png">
            <a:extLst>
              <a:ext uri="{FF2B5EF4-FFF2-40B4-BE49-F238E27FC236}">
                <a16:creationId xmlns:a16="http://schemas.microsoft.com/office/drawing/2014/main" id="{6ED30D99-485A-4E64-A3D4-E575E18A3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68" y="2833457"/>
            <a:ext cx="224517" cy="21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A83F8A-4256-44CE-B31C-0B2FBDD3B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5735" y="2819706"/>
            <a:ext cx="224517" cy="21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60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934966" y="18448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011583" y="5167100"/>
            <a:ext cx="10866847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endParaRPr lang="ru-RU" sz="1800" dirty="0">
              <a:latin typeface="Myriad Pro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880E98F-DB89-4304-8B2E-ACBE2A7A2749}"/>
              </a:ext>
            </a:extLst>
          </p:cNvPr>
          <p:cNvSpPr txBox="1">
            <a:spLocks/>
          </p:cNvSpPr>
          <p:nvPr/>
        </p:nvSpPr>
        <p:spPr>
          <a:xfrm>
            <a:off x="267671" y="1134342"/>
            <a:ext cx="11452142" cy="919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Myriad Pro" pitchFamily="34" charset="0"/>
              </a:rPr>
              <a:t>ТИПЫ ОХЛАЖДАЮЩИХ ЖИДКОСТЕЙ ЛУКОЙЛ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EA1AC2-2E78-44CB-A469-5D9B7BDC73FA}"/>
              </a:ext>
            </a:extLst>
          </p:cNvPr>
          <p:cNvSpPr txBox="1"/>
          <p:nvPr/>
        </p:nvSpPr>
        <p:spPr>
          <a:xfrm>
            <a:off x="235969" y="1895983"/>
            <a:ext cx="26047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u="none" strike="noStrike" baseline="0" dirty="0">
                <a:solidFill>
                  <a:srgbClr val="74C2E2"/>
                </a:solidFill>
                <a:latin typeface="PTSansPro-ExtraBold"/>
              </a:rPr>
              <a:t> НЕОРГАНИЧЕСКИЕ</a:t>
            </a:r>
          </a:p>
          <a:p>
            <a:pPr algn="l"/>
            <a:endParaRPr lang="ru-RU" sz="1800" b="1" i="0" u="none" strike="noStrike" baseline="0" dirty="0">
              <a:solidFill>
                <a:srgbClr val="74C2E2"/>
              </a:solidFill>
              <a:latin typeface="PTSansPro-ExtraBold"/>
            </a:endParaRPr>
          </a:p>
          <a:p>
            <a:pPr algn="l"/>
            <a:endParaRPr lang="ru-RU" sz="1800" b="1" i="0" u="none" strike="noStrike" baseline="0" dirty="0">
              <a:solidFill>
                <a:srgbClr val="74C2E2"/>
              </a:solidFill>
              <a:latin typeface="PTSansPro-ExtraBold"/>
            </a:endParaRPr>
          </a:p>
          <a:p>
            <a:pPr algn="l"/>
            <a:endParaRPr lang="ru-RU" sz="1800" b="1" i="0" u="none" strike="noStrike" baseline="0" dirty="0">
              <a:solidFill>
                <a:srgbClr val="74C2E2"/>
              </a:solidFill>
              <a:latin typeface="PTSansPro-ExtraBold"/>
            </a:endParaRPr>
          </a:p>
          <a:p>
            <a:pPr algn="l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8F69F4-FFD1-4031-8967-DBF609575D2E}"/>
              </a:ext>
            </a:extLst>
          </p:cNvPr>
          <p:cNvSpPr txBox="1"/>
          <p:nvPr/>
        </p:nvSpPr>
        <p:spPr>
          <a:xfrm>
            <a:off x="3366082" y="1895983"/>
            <a:ext cx="1964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u="none" strike="noStrike" baseline="0" dirty="0">
                <a:solidFill>
                  <a:srgbClr val="74C2E2"/>
                </a:solidFill>
                <a:latin typeface="PTSansPro-ExtraBold"/>
              </a:rPr>
              <a:t>ГИБРИДНЫЕ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25A998-1A65-4891-8ADE-71AFFAC70762}"/>
              </a:ext>
            </a:extLst>
          </p:cNvPr>
          <p:cNvSpPr txBox="1"/>
          <p:nvPr/>
        </p:nvSpPr>
        <p:spPr>
          <a:xfrm>
            <a:off x="6439602" y="1889550"/>
            <a:ext cx="2252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u="none" strike="noStrike" baseline="0" dirty="0">
                <a:solidFill>
                  <a:srgbClr val="74C2E2"/>
                </a:solidFill>
                <a:latin typeface="PTSansPro-ExtraBold"/>
              </a:rPr>
              <a:t>ОРГАНИЧЕСКИЕ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D888A0-C7AE-4074-9035-46F71EF37953}"/>
              </a:ext>
            </a:extLst>
          </p:cNvPr>
          <p:cNvSpPr txBox="1"/>
          <p:nvPr/>
        </p:nvSpPr>
        <p:spPr>
          <a:xfrm>
            <a:off x="9445549" y="1907949"/>
            <a:ext cx="1773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u="none" strike="noStrike" baseline="0" dirty="0">
                <a:solidFill>
                  <a:srgbClr val="74C2E2"/>
                </a:solidFill>
                <a:latin typeface="PTSansPro-ExtraBold"/>
              </a:rPr>
              <a:t>ЛОБРИДНЫЕ</a:t>
            </a:r>
          </a:p>
          <a:p>
            <a:pPr algn="l"/>
            <a:r>
              <a:rPr lang="ru-RU" sz="1800" b="1" i="0" u="none" strike="noStrike" baseline="0" dirty="0">
                <a:latin typeface="PTSansPro-Bold"/>
              </a:rPr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2A6DB4-1ADC-492F-BE3C-58F657C09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294" y="2376120"/>
            <a:ext cx="1728192" cy="23413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334B7A-F069-43A5-B0B6-63689422E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116" y="2330278"/>
            <a:ext cx="2078658" cy="2494390"/>
          </a:xfrm>
          <a:prstGeom prst="rect">
            <a:avLst/>
          </a:prstGeom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3356BF64-02FF-4DED-9C59-4E94636B6512}"/>
              </a:ext>
            </a:extLst>
          </p:cNvPr>
          <p:cNvSpPr txBox="1">
            <a:spLocks/>
          </p:cNvSpPr>
          <p:nvPr/>
        </p:nvSpPr>
        <p:spPr>
          <a:xfrm>
            <a:off x="375125" y="4876831"/>
            <a:ext cx="10385873" cy="357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Myriad Pro" pitchFamily="34" charset="0"/>
              </a:rPr>
              <a:t>Преимущества охлаждающих жидкостей ЛУКОЙЛ:</a:t>
            </a:r>
            <a:r>
              <a:rPr lang="en-US" sz="2000" b="1" dirty="0">
                <a:latin typeface="Myriad Pro" pitchFamily="34" charset="0"/>
              </a:rPr>
              <a:t> </a:t>
            </a:r>
            <a:endParaRPr lang="ru-RU" sz="2000" b="1" dirty="0">
              <a:latin typeface="Myriad Pro" pitchFamily="34" charset="0"/>
            </a:endParaRP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434C54C9-0E7A-4033-86D1-CFDE263ECA2F}"/>
              </a:ext>
            </a:extLst>
          </p:cNvPr>
          <p:cNvSpPr txBox="1">
            <a:spLocks/>
          </p:cNvSpPr>
          <p:nvPr/>
        </p:nvSpPr>
        <p:spPr>
          <a:xfrm>
            <a:off x="560318" y="5371961"/>
            <a:ext cx="11159495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dirty="0">
                <a:latin typeface="Myriad Pro" pitchFamily="34" charset="0"/>
              </a:rPr>
              <a:t>имеют в своем составе компоненты, способные уменьшить влияние кавитации в десятки раз и продлить срок службы двигателя и помпы</a:t>
            </a:r>
          </a:p>
        </p:txBody>
      </p:sp>
      <p:pic>
        <p:nvPicPr>
          <p:cNvPr id="21" name="Picture 2" descr="D:\Ася\2 Проекты в работе\Лукойл\Презентация Масла для Автошколы\Инфографика\PNG\маркер-красный-09.png">
            <a:extLst>
              <a:ext uri="{FF2B5EF4-FFF2-40B4-BE49-F238E27FC236}">
                <a16:creationId xmlns:a16="http://schemas.microsoft.com/office/drawing/2014/main" id="{C001BEF5-AC25-4F45-8D59-8007FF79B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28" y="5499820"/>
            <a:ext cx="190304" cy="18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Ася\2 Проекты в работе\Лукойл\Презентация Масла для Автошколы\Инфографика\PNG\маркер-красный-09.png">
            <a:extLst>
              <a:ext uri="{FF2B5EF4-FFF2-40B4-BE49-F238E27FC236}">
                <a16:creationId xmlns:a16="http://schemas.microsoft.com/office/drawing/2014/main" id="{C6A93369-2FC5-4283-B42C-380D3309E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30" y="6040755"/>
            <a:ext cx="190304" cy="18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6013C28-95C9-483B-8EE0-29B637B8CCD2}"/>
              </a:ext>
            </a:extLst>
          </p:cNvPr>
          <p:cNvSpPr txBox="1"/>
          <p:nvPr/>
        </p:nvSpPr>
        <p:spPr>
          <a:xfrm>
            <a:off x="560318" y="5914137"/>
            <a:ext cx="10200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dirty="0"/>
              <a:t>высокий контроль качества и новейшие технологии производства, </a:t>
            </a:r>
            <a:r>
              <a:rPr lang="ru-RU" sz="1800" i="0" u="none" strike="noStrike" baseline="0" dirty="0">
                <a:latin typeface="PTSansPro-Bold"/>
              </a:rPr>
              <a:t>гарантируют защиту двигателя и системы охлаждения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9E2446-B778-463B-86ED-449B803B7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" y="2344290"/>
            <a:ext cx="1501445" cy="24109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79CAF0-A19A-496F-9E7F-9C4296E68E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-1" r="18986" b="2117"/>
          <a:stretch/>
        </p:blipFill>
        <p:spPr>
          <a:xfrm>
            <a:off x="3751601" y="2281397"/>
            <a:ext cx="1584176" cy="240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95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Ася\2 Проекты в работе\Лукойл\Презентация Масла для Автошколы\Инфографика\PNG\плашка-красная-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22" y="4653136"/>
            <a:ext cx="10416533" cy="11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934966" y="18448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688611" y="1294477"/>
            <a:ext cx="10807195" cy="919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Myriad Pro" pitchFamily="34" charset="0"/>
              </a:rPr>
              <a:t>ОСТАЛИСЬ ВОПРОСЫ?</a:t>
            </a:r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2710830" y="2492896"/>
            <a:ext cx="9073008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400"/>
              </a:lnSpc>
              <a:spcBef>
                <a:spcPts val="1800"/>
              </a:spcBef>
              <a:buNone/>
            </a:pPr>
            <a:r>
              <a:rPr lang="ru-RU" sz="2400" dirty="0">
                <a:latin typeface="Myriad Pro" pitchFamily="34" charset="0"/>
              </a:rPr>
              <a:t>Задайте их преподавателю после занятия </a:t>
            </a:r>
          </a:p>
          <a:p>
            <a:pPr marL="0" lvl="0" indent="0">
              <a:lnSpc>
                <a:spcPts val="2400"/>
              </a:lnSpc>
              <a:spcBef>
                <a:spcPts val="1800"/>
              </a:spcBef>
              <a:buNone/>
            </a:pPr>
            <a:r>
              <a:rPr lang="ru-RU" sz="2400" dirty="0">
                <a:latin typeface="Myriad Pro" pitchFamily="34" charset="0"/>
              </a:rPr>
              <a:t>Ознакомьтесь с содержанием информационного стенда ЛУКОЙЛ</a:t>
            </a:r>
          </a:p>
          <a:p>
            <a:pPr marL="0" indent="0">
              <a:lnSpc>
                <a:spcPts val="2400"/>
              </a:lnSpc>
              <a:spcBef>
                <a:spcPts val="1800"/>
              </a:spcBef>
              <a:buNone/>
            </a:pPr>
            <a:r>
              <a:rPr lang="ru-RU" sz="2400" dirty="0">
                <a:latin typeface="Myriad Pro" pitchFamily="34" charset="0"/>
              </a:rPr>
              <a:t>Зайдите на сайт </a:t>
            </a:r>
            <a:r>
              <a:rPr lang="en-US" sz="2400" dirty="0">
                <a:solidFill>
                  <a:srgbClr val="D2233C"/>
                </a:solidFill>
                <a:latin typeface="Myriad Pro" pitchFamily="34" charset="0"/>
              </a:rPr>
              <a:t>lukoil-masla.ru</a:t>
            </a:r>
            <a:endParaRPr lang="ru-RU" sz="2400" dirty="0">
              <a:solidFill>
                <a:srgbClr val="D2233C"/>
              </a:solidFill>
              <a:latin typeface="Myriad Pro" pitchFamily="34" charset="0"/>
            </a:endParaRPr>
          </a:p>
          <a:p>
            <a:pPr marL="0" lvl="0" indent="0">
              <a:lnSpc>
                <a:spcPts val="2400"/>
              </a:lnSpc>
              <a:spcBef>
                <a:spcPts val="1800"/>
              </a:spcBef>
              <a:buNone/>
            </a:pPr>
            <a:r>
              <a:rPr lang="ru-RU" sz="2400" dirty="0">
                <a:latin typeface="Myriad Pro" pitchFamily="34" charset="0"/>
              </a:rPr>
              <a:t> </a:t>
            </a: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2959608" y="4653137"/>
            <a:ext cx="6265200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Myriad Pro" pitchFamily="34" charset="0"/>
              </a:rPr>
              <a:t>Спасибо за внимание!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Myriad Pro" pitchFamily="34" charset="0"/>
              </a:rPr>
              <a:t>Выбирайте только качественные моторные масла и технические жидкости! </a:t>
            </a:r>
          </a:p>
        </p:txBody>
      </p:sp>
      <p:pic>
        <p:nvPicPr>
          <p:cNvPr id="9" name="Picture 2" descr="D:\Ася\2 Проекты в работе\Лукойл\Презентация Масла для Автошколы\Инфографика\PNG\маркер-красный-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170" y="2564904"/>
            <a:ext cx="238125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Ася\2 Проекты в работе\Лукойл\Презентация Масла для Автошколы\Инфографика\PNG\маркер-красный-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170" y="3110082"/>
            <a:ext cx="238125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Ася\2 Проекты в работе\Лукойл\Презентация Масла для Автошколы\Инфографика\PNG\маркер-красный-0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170" y="3923655"/>
            <a:ext cx="238125" cy="2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09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95540" y="1988840"/>
            <a:ext cx="3615770" cy="3096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Myriad Pro" pitchFamily="34" charset="0"/>
              </a:rPr>
              <a:t>УСТРОЙСТВО</a:t>
            </a:r>
          </a:p>
          <a:p>
            <a:pPr algn="l"/>
            <a:r>
              <a:rPr lang="ru-RU" sz="2800" b="1" dirty="0">
                <a:latin typeface="Myriad Pro" pitchFamily="34" charset="0"/>
              </a:rPr>
              <a:t>ДВИГАТЕЛЯ</a:t>
            </a:r>
          </a:p>
          <a:p>
            <a:pPr algn="l"/>
            <a:r>
              <a:rPr lang="ru-RU" sz="2800" b="1" dirty="0">
                <a:latin typeface="Myriad Pro" pitchFamily="34" charset="0"/>
              </a:rPr>
              <a:t>ВНУТРЕННЕГО</a:t>
            </a:r>
          </a:p>
          <a:p>
            <a:pPr algn="l"/>
            <a:r>
              <a:rPr lang="ru-RU" sz="2800" b="1" dirty="0">
                <a:latin typeface="Myriad Pro" pitchFamily="34" charset="0"/>
              </a:rPr>
              <a:t>СГОРАНИЯ</a:t>
            </a:r>
          </a:p>
          <a:p>
            <a:pPr algn="l"/>
            <a:r>
              <a:rPr lang="ru-RU" sz="2000" b="1" dirty="0">
                <a:latin typeface="Myriad Pro" pitchFamily="34" charset="0"/>
              </a:rPr>
              <a:t>(4-Х ТАКТНЫЙ ЦИКЛ)</a:t>
            </a:r>
          </a:p>
        </p:txBody>
      </p:sp>
      <p:pic>
        <p:nvPicPr>
          <p:cNvPr id="3074" name="Picture 2" descr="D:\Ася\2 Проекты в работе\Лукойл\Презентация Масла для Автошколы\Инфографика\PNG\двс-СХЕМА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3" y="417020"/>
            <a:ext cx="7937500" cy="601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612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дзаголовок 2"/>
          <p:cNvSpPr txBox="1">
            <a:spLocks/>
          </p:cNvSpPr>
          <p:nvPr/>
        </p:nvSpPr>
        <p:spPr>
          <a:xfrm>
            <a:off x="5807174" y="2241166"/>
            <a:ext cx="6192688" cy="40579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1800"/>
              </a:spcBef>
              <a:buNone/>
            </a:pPr>
            <a:r>
              <a:rPr lang="ru-RU" sz="2400" dirty="0">
                <a:latin typeface="Myriad Pro" pitchFamily="34" charset="0"/>
              </a:rPr>
              <a:t>разделение и смазка подвижных деталей двигателя (защита от износа)</a:t>
            </a:r>
          </a:p>
          <a:p>
            <a:pPr marL="0" indent="0">
              <a:lnSpc>
                <a:spcPts val="2000"/>
              </a:lnSpc>
              <a:spcBef>
                <a:spcPts val="1800"/>
              </a:spcBef>
              <a:buNone/>
            </a:pPr>
            <a:r>
              <a:rPr lang="ru-RU" sz="2400" dirty="0">
                <a:latin typeface="Myriad Pro" pitchFamily="34" charset="0"/>
              </a:rPr>
              <a:t>повышение герметичности между кольцами поршня и гильзой цилиндра</a:t>
            </a:r>
          </a:p>
          <a:p>
            <a:pPr marL="0" indent="0">
              <a:lnSpc>
                <a:spcPts val="2000"/>
              </a:lnSpc>
              <a:spcBef>
                <a:spcPts val="1800"/>
              </a:spcBef>
              <a:buNone/>
            </a:pPr>
            <a:r>
              <a:rPr lang="ru-RU" sz="2400" dirty="0">
                <a:latin typeface="Myriad Pro" pitchFamily="34" charset="0"/>
              </a:rPr>
              <a:t>защита деталей двигателя от коррозии </a:t>
            </a:r>
          </a:p>
          <a:p>
            <a:pPr marL="0" indent="0">
              <a:lnSpc>
                <a:spcPts val="2000"/>
              </a:lnSpc>
              <a:spcBef>
                <a:spcPts val="1800"/>
              </a:spcBef>
              <a:buNone/>
            </a:pPr>
            <a:r>
              <a:rPr lang="ru-RU" sz="2400" dirty="0">
                <a:latin typeface="Myriad Pro" pitchFamily="34" charset="0"/>
              </a:rPr>
              <a:t>защита двигателя от загрязнений</a:t>
            </a:r>
          </a:p>
          <a:p>
            <a:pPr marL="0" indent="0">
              <a:lnSpc>
                <a:spcPts val="2000"/>
              </a:lnSpc>
              <a:spcBef>
                <a:spcPts val="1800"/>
              </a:spcBef>
              <a:buNone/>
            </a:pPr>
            <a:r>
              <a:rPr lang="ru-RU" sz="2400" dirty="0">
                <a:latin typeface="Myriad Pro" pitchFamily="34" charset="0"/>
              </a:rPr>
              <a:t>охлаждение деталей двигателя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895540" y="1988840"/>
            <a:ext cx="3975530" cy="3096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Myriad Pro" pitchFamily="34" charset="0"/>
              </a:rPr>
              <a:t>ФУНКЦИОНАЛЬНОЕ</a:t>
            </a:r>
          </a:p>
          <a:p>
            <a:pPr algn="l"/>
            <a:r>
              <a:rPr lang="ru-RU" sz="2800" b="1" dirty="0">
                <a:latin typeface="Myriad Pro" pitchFamily="34" charset="0"/>
              </a:rPr>
              <a:t>НАЗНАЧЕНИЕ</a:t>
            </a:r>
          </a:p>
          <a:p>
            <a:pPr algn="l"/>
            <a:r>
              <a:rPr lang="ru-RU" sz="2800" b="1" dirty="0">
                <a:latin typeface="Myriad Pro" pitchFamily="34" charset="0"/>
              </a:rPr>
              <a:t>МОТОРНОГО МАСЛА</a:t>
            </a:r>
            <a:endParaRPr lang="ru-RU" sz="2000" b="1" dirty="0">
              <a:latin typeface="Myriad Pro" pitchFamily="34" charset="0"/>
            </a:endParaRPr>
          </a:p>
        </p:txBody>
      </p:sp>
      <p:pic>
        <p:nvPicPr>
          <p:cNvPr id="4098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02" y="2204864"/>
            <a:ext cx="484155" cy="4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02" y="2959633"/>
            <a:ext cx="484155" cy="4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02" y="3606744"/>
            <a:ext cx="484155" cy="4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02" y="4077072"/>
            <a:ext cx="484155" cy="4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02" y="4581128"/>
            <a:ext cx="484155" cy="4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4871070" y="2228212"/>
            <a:ext cx="432328" cy="450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1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4871070" y="2981446"/>
            <a:ext cx="432328" cy="450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2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4871070" y="3627022"/>
            <a:ext cx="432328" cy="450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3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4871070" y="4115132"/>
            <a:ext cx="432328" cy="450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4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4871070" y="4598335"/>
            <a:ext cx="432328" cy="450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5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pic>
        <p:nvPicPr>
          <p:cNvPr id="16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997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Ася\2 Проекты в работе\Лукойл\Презентация Масла для Автошколы\Инфографика\PNG\ПЛАШКА-СЕРАЯ_Монтажная область 1 копия 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" y="1556791"/>
            <a:ext cx="6267451" cy="32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895540" y="1766474"/>
            <a:ext cx="4551594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ru-RU" sz="1800" b="1" dirty="0">
                <a:latin typeface="Myriad Pro" pitchFamily="34" charset="0"/>
              </a:rPr>
              <a:t>Поддон картера </a:t>
            </a:r>
            <a:r>
              <a:rPr lang="ru-RU" sz="1800" dirty="0">
                <a:latin typeface="Myriad Pro" pitchFamily="34" charset="0"/>
              </a:rPr>
              <a:t>– корпусная деталь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latin typeface="Myriad Pro" pitchFamily="34" charset="0"/>
              </a:rPr>
              <a:t>двигателя</a:t>
            </a:r>
            <a:r>
              <a:rPr lang="ru-RU" sz="1800" b="1" dirty="0">
                <a:latin typeface="Myriad Pro" pitchFamily="34" charset="0"/>
              </a:rPr>
              <a:t>, предназначенная для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b="1" dirty="0">
                <a:latin typeface="Myriad Pro" pitchFamily="34" charset="0"/>
              </a:rPr>
              <a:t>хранения и сбора масла.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95540" y="646405"/>
            <a:ext cx="7704856" cy="622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Myriad Pro" pitchFamily="34" charset="0"/>
              </a:rPr>
              <a:t>ПРОСТАЯ СИСТЕМА СМАЗКИ</a:t>
            </a:r>
          </a:p>
        </p:txBody>
      </p:sp>
      <p:pic>
        <p:nvPicPr>
          <p:cNvPr id="10242" name="Picture 2" descr="D:\Ася\2 Проекты в работе\Лукойл\Презентация Масла для Автошколы\Инфографика\PNG\СИСТЕМА-1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982" y="912667"/>
            <a:ext cx="8111431" cy="553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907133" y="3340586"/>
            <a:ext cx="3675905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ru-RU" sz="1800" b="1" dirty="0">
                <a:latin typeface="Myriad Pro" pitchFamily="34" charset="0"/>
              </a:rPr>
              <a:t>Масляный насос </a:t>
            </a:r>
            <a:r>
              <a:rPr lang="ru-RU" sz="1800" dirty="0">
                <a:latin typeface="Myriad Pro" pitchFamily="34" charset="0"/>
              </a:rPr>
              <a:t>засасывает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latin typeface="Myriad Pro" pitchFamily="34" charset="0"/>
              </a:rPr>
              <a:t>масло через трубку приёмника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latin typeface="Myriad Pro" pitchFamily="34" charset="0"/>
              </a:rPr>
              <a:t>и под давлением подает его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latin typeface="Myriad Pro" pitchFamily="34" charset="0"/>
              </a:rPr>
              <a:t>в систему смазки. </a:t>
            </a:r>
          </a:p>
        </p:txBody>
      </p:sp>
    </p:spTree>
    <p:extLst>
      <p:ext uri="{BB962C8B-B14F-4D97-AF65-F5344CB8AC3E}">
        <p14:creationId xmlns:p14="http://schemas.microsoft.com/office/powerpoint/2010/main" val="3436021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D:\Ася\2 Проекты в работе\Лукойл\Презентация Масла для Автошколы\Инфографика\PNG\плашка-красная-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690" y="2029490"/>
            <a:ext cx="7488831" cy="82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895540" y="1988840"/>
            <a:ext cx="2247338" cy="3096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БАЗОВЫЕ МАСЛА –</a:t>
            </a:r>
          </a:p>
          <a:p>
            <a:pPr algn="l"/>
            <a:r>
              <a:rPr lang="ru-RU" sz="1800" b="1" dirty="0">
                <a:latin typeface="Myriad Pro" pitchFamily="34" charset="0"/>
              </a:rPr>
              <a:t>ОСНОВА, ИСПОЛЬЗУЕМАЯ</a:t>
            </a:r>
          </a:p>
          <a:p>
            <a:pPr algn="l"/>
            <a:r>
              <a:rPr lang="ru-RU" sz="1800" b="1" dirty="0">
                <a:latin typeface="Myriad Pro" pitchFamily="34" charset="0"/>
              </a:rPr>
              <a:t>В ПРОИЗВОДСТВЕ СМАЗОЧНЫХ МАТЕРИАЛОВ</a:t>
            </a: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4248671" y="2188458"/>
            <a:ext cx="6141342" cy="680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chemeClr val="bg1"/>
                </a:solidFill>
                <a:latin typeface="Myriad Pro" pitchFamily="34" charset="0"/>
              </a:rPr>
              <a:t>Моторное масло = базовое масло + присадки</a:t>
            </a:r>
            <a:endParaRPr lang="ru-RU" sz="20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206774" y="1294477"/>
            <a:ext cx="7704856" cy="622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Myriad Pro" pitchFamily="34" charset="0"/>
              </a:rPr>
              <a:t>СОСТАВ МОТОРНЫХ МАСЕЛ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286894" y="2132856"/>
            <a:ext cx="0" cy="3024336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894" y="2657360"/>
            <a:ext cx="8064896" cy="408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араллелограмм 1"/>
          <p:cNvSpPr/>
          <p:nvPr/>
        </p:nvSpPr>
        <p:spPr>
          <a:xfrm>
            <a:off x="7345105" y="4509120"/>
            <a:ext cx="183387" cy="45719"/>
          </a:xfrm>
          <a:prstGeom prst="parallelogram">
            <a:avLst/>
          </a:prstGeom>
          <a:solidFill>
            <a:srgbClr val="D22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араллелограмм 22"/>
          <p:cNvSpPr/>
          <p:nvPr/>
        </p:nvSpPr>
        <p:spPr>
          <a:xfrm>
            <a:off x="7314118" y="4597313"/>
            <a:ext cx="183387" cy="45719"/>
          </a:xfrm>
          <a:prstGeom prst="parallelogram">
            <a:avLst/>
          </a:prstGeom>
          <a:solidFill>
            <a:srgbClr val="D22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6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ся\2 Проекты в работе\Лукойл\Презентация Масла для Автошколы\Инфографика\Инфографика\Виды присадок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42" y="1033284"/>
            <a:ext cx="5688632" cy="545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934966" y="18448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855028" y="3115250"/>
            <a:ext cx="4176464" cy="2978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sz="1800" dirty="0">
                <a:latin typeface="Myriad Pro" pitchFamily="34" charset="0"/>
              </a:rPr>
              <a:t>Если добавить в базовое масло некоторые химические соединения, даже в малом количестве, можно резко </a:t>
            </a:r>
            <a:r>
              <a:rPr lang="ru-RU" sz="1800" b="1" dirty="0">
                <a:latin typeface="Myriad Pro" pitchFamily="34" charset="0"/>
              </a:rPr>
              <a:t>улучшить одно или несколько свойств нефтепродуктов.</a:t>
            </a:r>
          </a:p>
          <a:p>
            <a:pPr marL="0" lvl="0" indent="0">
              <a:buNone/>
            </a:pPr>
            <a:endParaRPr lang="ru-RU" sz="1800" b="1" dirty="0">
              <a:latin typeface="Myriad Pro" pitchFamily="34" charset="0"/>
            </a:endParaRPr>
          </a:p>
          <a:p>
            <a:pPr marL="0" lvl="0" indent="0">
              <a:buNone/>
            </a:pPr>
            <a:r>
              <a:rPr lang="ru-RU" sz="1800" dirty="0">
                <a:latin typeface="Myriad Pro" pitchFamily="34" charset="0"/>
              </a:rPr>
              <a:t>Такие химические соединения называются </a:t>
            </a:r>
            <a:r>
              <a:rPr lang="ru-RU" sz="1800" b="1" dirty="0">
                <a:latin typeface="Myriad Pro" pitchFamily="34" charset="0"/>
              </a:rPr>
              <a:t>присадками.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44800" y="2276872"/>
            <a:ext cx="3024336" cy="622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Myriad Pro" pitchFamily="34" charset="0"/>
              </a:rPr>
              <a:t>ПРИСАДКИ</a:t>
            </a:r>
          </a:p>
        </p:txBody>
      </p:sp>
      <p:pic>
        <p:nvPicPr>
          <p:cNvPr id="8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979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Ася\2 Проекты в работе\Лукойл\Презентация Масла для Автошколы\Инфографика\PNG\форма1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154" y="5157192"/>
            <a:ext cx="7814828" cy="115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934966" y="18448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5015086" y="1628800"/>
            <a:ext cx="6192688" cy="3456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2400"/>
              </a:lnSpc>
              <a:spcBef>
                <a:spcPts val="1800"/>
              </a:spcBef>
              <a:buNone/>
            </a:pPr>
            <a:r>
              <a:rPr lang="ru-RU" sz="2000" dirty="0">
                <a:latin typeface="Myriad Pro" pitchFamily="34" charset="0"/>
              </a:rPr>
              <a:t>улучшать одно или несколько свойств готового продукта, не ухудшая при этом другие свойства</a:t>
            </a:r>
          </a:p>
          <a:p>
            <a:pPr marL="0" indent="0">
              <a:lnSpc>
                <a:spcPts val="2400"/>
              </a:lnSpc>
              <a:spcBef>
                <a:spcPts val="1800"/>
              </a:spcBef>
              <a:buNone/>
            </a:pPr>
            <a:r>
              <a:rPr lang="ru-RU" sz="2000" dirty="0">
                <a:latin typeface="Myriad Pro" pitchFamily="34" charset="0"/>
              </a:rPr>
              <a:t>растворяться в базовом масле и его компонентах</a:t>
            </a:r>
          </a:p>
          <a:p>
            <a:pPr marL="0" indent="0">
              <a:lnSpc>
                <a:spcPts val="2400"/>
              </a:lnSpc>
              <a:spcBef>
                <a:spcPts val="1800"/>
              </a:spcBef>
              <a:buNone/>
            </a:pPr>
            <a:r>
              <a:rPr lang="ru-RU" sz="2000" dirty="0">
                <a:latin typeface="Myriad Pro" pitchFamily="34" charset="0"/>
              </a:rPr>
              <a:t>сохранять свойства в тяжелых эксплуатационных условиях</a:t>
            </a:r>
          </a:p>
          <a:p>
            <a:pPr marL="0" indent="0">
              <a:lnSpc>
                <a:spcPts val="2400"/>
              </a:lnSpc>
              <a:spcBef>
                <a:spcPts val="1800"/>
              </a:spcBef>
              <a:buNone/>
            </a:pPr>
            <a:r>
              <a:rPr lang="ru-RU" sz="2000" dirty="0">
                <a:latin typeface="Myriad Pro" pitchFamily="34" charset="0"/>
              </a:rPr>
              <a:t>совмещаться с другими присадками, необходимыми для нефтепродуктов данного типа</a:t>
            </a:r>
          </a:p>
          <a:p>
            <a:pPr marL="0" lvl="0" indent="0">
              <a:lnSpc>
                <a:spcPts val="2400"/>
              </a:lnSpc>
              <a:spcBef>
                <a:spcPts val="1800"/>
              </a:spcBef>
              <a:buNone/>
            </a:pPr>
            <a:endParaRPr lang="ru-RU" sz="2000" dirty="0">
              <a:latin typeface="Myriad Pro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895540" y="1988840"/>
            <a:ext cx="3615770" cy="3096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Myriad Pro" pitchFamily="34" charset="0"/>
              </a:rPr>
              <a:t>ПРИСАДКИ</a:t>
            </a:r>
          </a:p>
          <a:p>
            <a:pPr algn="l"/>
            <a:r>
              <a:rPr lang="ru-RU" sz="2800" b="1" dirty="0">
                <a:latin typeface="Myriad Pro" pitchFamily="34" charset="0"/>
              </a:rPr>
              <a:t>ДОЛЖНЫ</a:t>
            </a:r>
          </a:p>
          <a:p>
            <a:pPr algn="l"/>
            <a:r>
              <a:rPr lang="ru-RU" sz="2800" b="1" dirty="0">
                <a:latin typeface="Myriad Pro" pitchFamily="34" charset="0"/>
              </a:rPr>
              <a:t>ОТВЕЧАТЬ</a:t>
            </a:r>
          </a:p>
          <a:p>
            <a:pPr algn="l"/>
            <a:r>
              <a:rPr lang="ru-RU" sz="2800" b="1" dirty="0">
                <a:latin typeface="Myriad Pro" pitchFamily="34" charset="0"/>
              </a:rPr>
              <a:t>СЛЕДУЮЩИМ</a:t>
            </a:r>
          </a:p>
          <a:p>
            <a:pPr algn="l"/>
            <a:r>
              <a:rPr lang="ru-RU" sz="2800" b="1" dirty="0">
                <a:latin typeface="Myriad Pro" pitchFamily="34" charset="0"/>
              </a:rPr>
              <a:t>ТРЕБОВАНИЯМ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070870" y="5373216"/>
            <a:ext cx="7776864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2000" dirty="0">
                <a:solidFill>
                  <a:srgbClr val="D2233C"/>
                </a:solidFill>
                <a:latin typeface="Myriad Pro" pitchFamily="34" charset="0"/>
              </a:rPr>
              <a:t>Суммарное содержание присадок в конечном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dirty="0">
                <a:solidFill>
                  <a:srgbClr val="D2233C"/>
                </a:solidFill>
                <a:latin typeface="Myriad Pro" pitchFamily="34" charset="0"/>
              </a:rPr>
              <a:t>продукте может составлять от 3% до 20%.</a:t>
            </a:r>
          </a:p>
        </p:txBody>
      </p:sp>
      <p:pic>
        <p:nvPicPr>
          <p:cNvPr id="9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22" y="1680730"/>
            <a:ext cx="484155" cy="4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22" y="2509302"/>
            <a:ext cx="484155" cy="4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22" y="3054476"/>
            <a:ext cx="484155" cy="4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Ася\2 Проекты в работе\Лукойл\Презентация Масла для Автошколы\Инфографика\PNG\МАРКЕР2_Монтажная область 1 копия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22" y="3908876"/>
            <a:ext cx="484155" cy="4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150990" y="1704078"/>
            <a:ext cx="432328" cy="450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1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150990" y="2531115"/>
            <a:ext cx="432328" cy="450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2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150990" y="3074754"/>
            <a:ext cx="432328" cy="450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3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150990" y="3927619"/>
            <a:ext cx="432328" cy="450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4</a:t>
            </a:r>
            <a:endParaRPr lang="ru-RU" sz="2000" b="1" dirty="0">
              <a:solidFill>
                <a:srgbClr val="D2233C"/>
              </a:solidFill>
              <a:latin typeface="Myriad Pro" pitchFamily="34" charset="0"/>
            </a:endParaRPr>
          </a:p>
        </p:txBody>
      </p:sp>
      <p:pic>
        <p:nvPicPr>
          <p:cNvPr id="16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490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934966" y="188321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4295006" y="2486248"/>
            <a:ext cx="7200800" cy="3607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ru-RU" sz="1800" dirty="0"/>
          </a:p>
          <a:p>
            <a:pPr marL="0" lvl="0" indent="0">
              <a:buNone/>
            </a:pPr>
            <a:r>
              <a:rPr lang="ru-RU" sz="1800" dirty="0"/>
              <a:t>Препятствуют слипанию частиц загрязнений в крупные конгломераты, способные заблокировать масляный фильтр.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895540" y="2583768"/>
            <a:ext cx="361577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ПРИСАДКИ-</a:t>
            </a:r>
          </a:p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ДИСПЕРСАНТЫ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774726" y="1294477"/>
            <a:ext cx="8640960" cy="622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atin typeface="Myriad Pro" pitchFamily="34" charset="0"/>
              </a:rPr>
              <a:t>ДЛЯ БОРЬБЫ С ЗАГРЯЗНЕНИЯМИ ДВИГАТЕЛЯ: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5540" y="4329100"/>
            <a:ext cx="361577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rgbClr val="D2233C"/>
                </a:solidFill>
                <a:latin typeface="Myriad Pro" pitchFamily="34" charset="0"/>
              </a:rPr>
              <a:t>ДЕТЕРГЕНТЫ</a:t>
            </a:r>
          </a:p>
          <a:p>
            <a:pPr algn="l"/>
            <a:r>
              <a:rPr lang="ru-RU" sz="1800" b="1" dirty="0">
                <a:solidFill>
                  <a:srgbClr val="D2233C"/>
                </a:solidFill>
                <a:latin typeface="Myriad Pro" pitchFamily="34" charset="0"/>
              </a:rPr>
              <a:t>(МОЮЩИЕ ПРИСАДКИ)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862958" y="2492896"/>
            <a:ext cx="0" cy="3384376"/>
          </a:xfrm>
          <a:prstGeom prst="line">
            <a:avLst/>
          </a:prstGeom>
          <a:ln w="28575">
            <a:solidFill>
              <a:srgbClr val="D22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дзаголовок 2"/>
          <p:cNvSpPr txBox="1">
            <a:spLocks/>
          </p:cNvSpPr>
          <p:nvPr/>
        </p:nvSpPr>
        <p:spPr>
          <a:xfrm>
            <a:off x="4295006" y="4576014"/>
            <a:ext cx="583264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Препятствуют образованию нежелательных отложений на деталях двигателя.</a:t>
            </a:r>
          </a:p>
        </p:txBody>
      </p:sp>
      <p:pic>
        <p:nvPicPr>
          <p:cNvPr id="10" name="Picture 2" descr="D:\Ася\2 Проекты в работе\Лукойл\Презентация Масла для Автошколы\Инфографика\PNG\ЛОГО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1" y="392308"/>
            <a:ext cx="16827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161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Лукойл автошкола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9015</TotalTime>
  <Words>1323</Words>
  <Application>Microsoft Office PowerPoint</Application>
  <PresentationFormat>Произвольный</PresentationFormat>
  <Paragraphs>320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Calibri</vt:lpstr>
      <vt:lpstr>PTSansPro-Bold</vt:lpstr>
      <vt:lpstr>PTSansPro-ExtraBold</vt:lpstr>
      <vt:lpstr>Arial</vt:lpstr>
      <vt:lpstr>Myriad Pro</vt:lpstr>
      <vt:lpstr>ArialMT</vt:lpstr>
      <vt:lpstr>Myriad Pro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МОТОРНЫЕ МАСЛА</dc:title>
  <dc:creator>Dezign</dc:creator>
  <cp:lastModifiedBy>Королева Екатерина Александровна</cp:lastModifiedBy>
  <cp:revision>141</cp:revision>
  <dcterms:created xsi:type="dcterms:W3CDTF">2021-09-09T09:14:57Z</dcterms:created>
  <dcterms:modified xsi:type="dcterms:W3CDTF">2024-05-24T12:51:55Z</dcterms:modified>
</cp:coreProperties>
</file>